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8"/>
  </p:notesMasterIdLst>
  <p:handoutMasterIdLst>
    <p:handoutMasterId r:id="rId39"/>
  </p:handoutMasterIdLst>
  <p:sldIdLst>
    <p:sldId id="491" r:id="rId2"/>
    <p:sldId id="447" r:id="rId3"/>
    <p:sldId id="454" r:id="rId4"/>
    <p:sldId id="547" r:id="rId5"/>
    <p:sldId id="456" r:id="rId6"/>
    <p:sldId id="460" r:id="rId7"/>
    <p:sldId id="461" r:id="rId8"/>
    <p:sldId id="462" r:id="rId9"/>
    <p:sldId id="566" r:id="rId10"/>
    <p:sldId id="567" r:id="rId11"/>
    <p:sldId id="568" r:id="rId12"/>
    <p:sldId id="569" r:id="rId13"/>
    <p:sldId id="570" r:id="rId14"/>
    <p:sldId id="571" r:id="rId15"/>
    <p:sldId id="543" r:id="rId16"/>
    <p:sldId id="539" r:id="rId17"/>
    <p:sldId id="546" r:id="rId18"/>
    <p:sldId id="532" r:id="rId19"/>
    <p:sldId id="560" r:id="rId20"/>
    <p:sldId id="573" r:id="rId21"/>
    <p:sldId id="574" r:id="rId22"/>
    <p:sldId id="575" r:id="rId23"/>
    <p:sldId id="549" r:id="rId24"/>
    <p:sldId id="559" r:id="rId25"/>
    <p:sldId id="561" r:id="rId26"/>
    <p:sldId id="552" r:id="rId27"/>
    <p:sldId id="553" r:id="rId28"/>
    <p:sldId id="554" r:id="rId29"/>
    <p:sldId id="555" r:id="rId30"/>
    <p:sldId id="564" r:id="rId31"/>
    <p:sldId id="578" r:id="rId32"/>
    <p:sldId id="562" r:id="rId33"/>
    <p:sldId id="565" r:id="rId34"/>
    <p:sldId id="579" r:id="rId35"/>
    <p:sldId id="576" r:id="rId36"/>
    <p:sldId id="577" r:id="rId37"/>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812F"/>
    <a:srgbClr val="F39C45"/>
    <a:srgbClr val="ED7B2C"/>
    <a:srgbClr val="CC6600"/>
    <a:srgbClr val="0064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4" autoAdjust="0"/>
    <p:restoredTop sz="96445" autoAdjust="0"/>
  </p:normalViewPr>
  <p:slideViewPr>
    <p:cSldViewPr snapToGrid="0">
      <p:cViewPr varScale="1">
        <p:scale>
          <a:sx n="111" d="100"/>
          <a:sy n="111" d="100"/>
        </p:scale>
        <p:origin x="1506" y="114"/>
      </p:cViewPr>
      <p:guideLst>
        <p:guide orient="horz" pos="2160"/>
        <p:guide pos="2880"/>
      </p:guideLst>
    </p:cSldViewPr>
  </p:slideViewPr>
  <p:outlineViewPr>
    <p:cViewPr>
      <p:scale>
        <a:sx n="33" d="100"/>
        <a:sy n="33" d="100"/>
      </p:scale>
      <p:origin x="0" y="22758"/>
    </p:cViewPr>
  </p:outlin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E4BC7C7D-E16E-4261-971F-13658CAF817F}" type="datetimeFigureOut">
              <a:rPr lang="de-DE" smtClean="0"/>
              <a:pPr/>
              <a:t>22.03.2018</a:t>
            </a:fld>
            <a:endParaRPr lang="de-DE"/>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0056D53-BC30-4B7D-B0A3-E57A59E5964E}" type="slidenum">
              <a:rPr lang="de-DE" smtClean="0"/>
              <a:pPr/>
              <a:t>‹#›</a:t>
            </a:fld>
            <a:endParaRPr lang="de-DE"/>
          </a:p>
        </p:txBody>
      </p:sp>
    </p:spTree>
    <p:extLst>
      <p:ext uri="{BB962C8B-B14F-4D97-AF65-F5344CB8AC3E}">
        <p14:creationId xmlns:p14="http://schemas.microsoft.com/office/powerpoint/2010/main" val="2919806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A2CEBBE-8782-4E01-AFDA-6AF3B01C161E}" type="datetimeFigureOut">
              <a:rPr lang="de-DE" smtClean="0"/>
              <a:pPr/>
              <a:t>22.03.2018</a:t>
            </a:fld>
            <a:endParaRPr lang="de-DE"/>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5F54D5A-22CE-462E-86A6-2C32245FC98D}" type="slidenum">
              <a:rPr lang="de-DE" smtClean="0"/>
              <a:pPr/>
              <a:t>‹#›</a:t>
            </a:fld>
            <a:endParaRPr lang="de-DE"/>
          </a:p>
        </p:txBody>
      </p:sp>
    </p:spTree>
    <p:extLst>
      <p:ext uri="{BB962C8B-B14F-4D97-AF65-F5344CB8AC3E}">
        <p14:creationId xmlns:p14="http://schemas.microsoft.com/office/powerpoint/2010/main" val="37920574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a:t>
            </a:fld>
            <a:endParaRPr lang="de-DE"/>
          </a:p>
        </p:txBody>
      </p:sp>
    </p:spTree>
    <p:extLst>
      <p:ext uri="{BB962C8B-B14F-4D97-AF65-F5344CB8AC3E}">
        <p14:creationId xmlns:p14="http://schemas.microsoft.com/office/powerpoint/2010/main" val="21815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35</a:t>
            </a:fld>
            <a:endParaRPr lang="de-DE"/>
          </a:p>
        </p:txBody>
      </p:sp>
    </p:spTree>
    <p:extLst>
      <p:ext uri="{BB962C8B-B14F-4D97-AF65-F5344CB8AC3E}">
        <p14:creationId xmlns:p14="http://schemas.microsoft.com/office/powerpoint/2010/main" val="319772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36</a:t>
            </a:fld>
            <a:endParaRPr lang="de-DE"/>
          </a:p>
        </p:txBody>
      </p:sp>
    </p:spTree>
    <p:extLst>
      <p:ext uri="{BB962C8B-B14F-4D97-AF65-F5344CB8AC3E}">
        <p14:creationId xmlns:p14="http://schemas.microsoft.com/office/powerpoint/2010/main" val="2242274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18</a:t>
            </a:fld>
            <a:endParaRPr lang="de-DE"/>
          </a:p>
        </p:txBody>
      </p:sp>
    </p:spTree>
    <p:extLst>
      <p:ext uri="{BB962C8B-B14F-4D97-AF65-F5344CB8AC3E}">
        <p14:creationId xmlns:p14="http://schemas.microsoft.com/office/powerpoint/2010/main" val="295337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1633377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20</a:t>
            </a:fld>
            <a:endParaRPr lang="de-DE"/>
          </a:p>
        </p:txBody>
      </p:sp>
    </p:spTree>
    <p:extLst>
      <p:ext uri="{BB962C8B-B14F-4D97-AF65-F5344CB8AC3E}">
        <p14:creationId xmlns:p14="http://schemas.microsoft.com/office/powerpoint/2010/main" val="254640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21</a:t>
            </a:fld>
            <a:endParaRPr lang="de-DE"/>
          </a:p>
        </p:txBody>
      </p:sp>
    </p:spTree>
    <p:extLst>
      <p:ext uri="{BB962C8B-B14F-4D97-AF65-F5344CB8AC3E}">
        <p14:creationId xmlns:p14="http://schemas.microsoft.com/office/powerpoint/2010/main" val="350174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22</a:t>
            </a:fld>
            <a:endParaRPr lang="de-DE"/>
          </a:p>
        </p:txBody>
      </p:sp>
    </p:spTree>
    <p:extLst>
      <p:ext uri="{BB962C8B-B14F-4D97-AF65-F5344CB8AC3E}">
        <p14:creationId xmlns:p14="http://schemas.microsoft.com/office/powerpoint/2010/main" val="4014765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2309943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27</a:t>
            </a:fld>
            <a:endParaRPr lang="en-US">
              <a:solidFill>
                <a:prstClr val="black"/>
              </a:solidFill>
            </a:endParaRPr>
          </a:p>
        </p:txBody>
      </p:sp>
    </p:spTree>
    <p:extLst>
      <p:ext uri="{BB962C8B-B14F-4D97-AF65-F5344CB8AC3E}">
        <p14:creationId xmlns:p14="http://schemas.microsoft.com/office/powerpoint/2010/main" val="310039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28</a:t>
            </a:fld>
            <a:endParaRPr lang="en-US">
              <a:solidFill>
                <a:prstClr val="black"/>
              </a:solidFill>
            </a:endParaRPr>
          </a:p>
        </p:txBody>
      </p:sp>
    </p:spTree>
    <p:extLst>
      <p:ext uri="{BB962C8B-B14F-4D97-AF65-F5344CB8AC3E}">
        <p14:creationId xmlns:p14="http://schemas.microsoft.com/office/powerpoint/2010/main" val="3139233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fld id="{5F916509-A705-4F1A-A60F-3071867EABE8}" type="datetime1">
              <a:rPr lang="en-US" smtClean="0"/>
              <a:t>3/22/2018</a:t>
            </a:fld>
            <a:endParaRPr lang="en-US" dirty="0"/>
          </a:p>
        </p:txBody>
      </p:sp>
      <p:sp>
        <p:nvSpPr>
          <p:cNvPr id="5" name="Footer Placeholder 18"/>
          <p:cNvSpPr>
            <a:spLocks noGrp="1"/>
          </p:cNvSpPr>
          <p:nvPr>
            <p:ph type="ftr" sz="quarter" idx="11"/>
          </p:nvPr>
        </p:nvSpPr>
        <p:spPr/>
        <p:txBody>
          <a:bodyPr/>
          <a:lstStyle>
            <a:lvl1pPr>
              <a:defRPr/>
            </a:lvl1pPr>
          </a:lstStyle>
          <a:p>
            <a:endParaRPr lang="en-US" dirty="0"/>
          </a:p>
        </p:txBody>
      </p:sp>
      <p:sp>
        <p:nvSpPr>
          <p:cNvPr id="6" name="Slide Number Placeholder 26"/>
          <p:cNvSpPr>
            <a:spLocks noGrp="1"/>
          </p:cNvSpPr>
          <p:nvPr>
            <p:ph type="sldNum" sz="quarter" idx="12"/>
          </p:nvPr>
        </p:nvSpPr>
        <p:spPr/>
        <p:txBody>
          <a:bodyPr/>
          <a:lstStyle>
            <a:lvl1pPr>
              <a:defRPr>
                <a:solidFill>
                  <a:srgbClr val="D1EAEE"/>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797011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5AC7C911-F70C-4790-9260-9A7657771849}" type="datetime1">
              <a:rPr lang="en-US" smtClean="0"/>
              <a:t>3/22/2018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2411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82AEA981-3EB6-461B-9121-3BDE9574B520}" type="datetime1">
              <a:rPr lang="en-US" smtClean="0"/>
              <a:t>3/22/2018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7272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42C12119-D508-4D1F-864E-DD9B97C3B737}" type="datetime1">
              <a:rPr lang="en-US" smtClean="0"/>
              <a:t>3/22/2018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60476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CE4A7B9D-F047-4F73-8C7B-B0934AA97657}" type="datetime1">
              <a:rPr lang="en-US" smtClean="0"/>
              <a:t>3/22/2018</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D1EAEE"/>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292435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fld id="{7448010D-7C3B-403C-B06C-C96F8249AA03}" type="datetime1">
              <a:rPr lang="en-US" smtClean="0"/>
              <a:t>3/22/2018</a:t>
            </a:fld>
            <a:endParaRPr lang="en-US" dirty="0"/>
          </a:p>
        </p:txBody>
      </p:sp>
      <p:sp>
        <p:nvSpPr>
          <p:cNvPr id="6" name="Footer Placeholder 21"/>
          <p:cNvSpPr>
            <a:spLocks noGrp="1"/>
          </p:cNvSpPr>
          <p:nvPr>
            <p:ph type="ftr" sz="quarter" idx="11"/>
          </p:nvPr>
        </p:nvSpPr>
        <p:spPr/>
        <p:txBody>
          <a:bodyPr/>
          <a:lstStyle>
            <a:lvl1pPr>
              <a:defRPr/>
            </a:lvl1pPr>
          </a:lstStyle>
          <a:p>
            <a:endParaRPr lang="en-US" dirty="0"/>
          </a:p>
        </p:txBody>
      </p:sp>
      <p:sp>
        <p:nvSpPr>
          <p:cNvPr id="7"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05536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fld id="{288C1B5D-D7B5-405B-9158-1D1478A4B261}" type="datetime1">
              <a:rPr lang="en-US" smtClean="0"/>
              <a:t>3/22/2018</a:t>
            </a:fld>
            <a:endParaRPr lang="en-US" dirty="0"/>
          </a:p>
        </p:txBody>
      </p:sp>
      <p:sp>
        <p:nvSpPr>
          <p:cNvPr id="8" name="Footer Placeholder 21"/>
          <p:cNvSpPr>
            <a:spLocks noGrp="1"/>
          </p:cNvSpPr>
          <p:nvPr>
            <p:ph type="ftr" sz="quarter" idx="11"/>
          </p:nvPr>
        </p:nvSpPr>
        <p:spPr/>
        <p:txBody>
          <a:bodyPr/>
          <a:lstStyle>
            <a:lvl1pPr>
              <a:defRPr/>
            </a:lvl1pPr>
          </a:lstStyle>
          <a:p>
            <a:endParaRPr lang="en-US" dirty="0"/>
          </a:p>
        </p:txBody>
      </p:sp>
      <p:sp>
        <p:nvSpPr>
          <p:cNvPr id="9"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82621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fld id="{C6A03D77-24C4-49A5-8F06-4344E27F1FB6}" type="datetime1">
              <a:rPr lang="en-US" smtClean="0"/>
              <a:t>3/22/2018</a:t>
            </a:fld>
            <a:endParaRPr lang="en-US" dirty="0"/>
          </a:p>
        </p:txBody>
      </p:sp>
      <p:sp>
        <p:nvSpPr>
          <p:cNvPr id="4" name="Footer Placeholder 21"/>
          <p:cNvSpPr>
            <a:spLocks noGrp="1"/>
          </p:cNvSpPr>
          <p:nvPr>
            <p:ph type="ftr" sz="quarter" idx="11"/>
          </p:nvPr>
        </p:nvSpPr>
        <p:spPr/>
        <p:txBody>
          <a:bodyPr/>
          <a:lstStyle>
            <a:lvl1pPr>
              <a:defRPr/>
            </a:lvl1pPr>
          </a:lstStyle>
          <a:p>
            <a:endParaRPr lang="en-US" dirty="0"/>
          </a:p>
        </p:txBody>
      </p:sp>
      <p:sp>
        <p:nvSpPr>
          <p:cNvPr id="5"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18795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292E25C4-FD46-4122-9CD6-4F22B7F7C38B}" type="datetime1">
              <a:rPr lang="en-US" smtClean="0"/>
              <a:t>3/22/2018</a:t>
            </a:fld>
            <a:endParaRPr lang="en-US" dirty="0"/>
          </a:p>
        </p:txBody>
      </p:sp>
      <p:sp>
        <p:nvSpPr>
          <p:cNvPr id="3" name="Footer Placeholder 21"/>
          <p:cNvSpPr>
            <a:spLocks noGrp="1"/>
          </p:cNvSpPr>
          <p:nvPr>
            <p:ph type="ftr" sz="quarter" idx="11"/>
          </p:nvPr>
        </p:nvSpPr>
        <p:spPr/>
        <p:txBody>
          <a:bodyPr/>
          <a:lstStyle>
            <a:lvl1pPr>
              <a:defRPr/>
            </a:lvl1pPr>
          </a:lstStyle>
          <a:p>
            <a:endParaRPr lang="en-US" dirty="0"/>
          </a:p>
        </p:txBody>
      </p:sp>
      <p:sp>
        <p:nvSpPr>
          <p:cNvPr id="4"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0924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fld id="{02E19BE2-FF7D-4087-A3D0-EA0C34E32D3E}" type="datetime1">
              <a:rPr lang="en-US" smtClean="0"/>
              <a:t>3/22/2018</a:t>
            </a:fld>
            <a:endParaRPr lang="en-US" dirty="0"/>
          </a:p>
        </p:txBody>
      </p:sp>
      <p:sp>
        <p:nvSpPr>
          <p:cNvPr id="6" name="Footer Placeholder 21"/>
          <p:cNvSpPr>
            <a:spLocks noGrp="1"/>
          </p:cNvSpPr>
          <p:nvPr>
            <p:ph type="ftr" sz="quarter" idx="11"/>
          </p:nvPr>
        </p:nvSpPr>
        <p:spPr/>
        <p:txBody>
          <a:bodyPr/>
          <a:lstStyle>
            <a:lvl1pPr>
              <a:defRPr/>
            </a:lvl1pPr>
          </a:lstStyle>
          <a:p>
            <a:endParaRPr lang="en-US" dirty="0"/>
          </a:p>
        </p:txBody>
      </p:sp>
      <p:sp>
        <p:nvSpPr>
          <p:cNvPr id="7"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02247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fld id="{15D478E0-2558-4741-BCEF-6EA5ADF63C17}" type="datetime1">
              <a:rPr lang="en-US" smtClean="0"/>
              <a:t>3/22/2018</a:t>
            </a:fld>
            <a:endParaRPr lang="en-US" dirty="0"/>
          </a:p>
        </p:txBody>
      </p:sp>
      <p:sp>
        <p:nvSpPr>
          <p:cNvPr id="10" name="Footer Placeholder 5"/>
          <p:cNvSpPr>
            <a:spLocks noGrp="1"/>
          </p:cNvSpPr>
          <p:nvPr>
            <p:ph type="ftr" sz="quarter" idx="11"/>
          </p:nvPr>
        </p:nvSpPr>
        <p:spPr/>
        <p:txBody>
          <a:bodyPr/>
          <a:lstStyle>
            <a:lvl1pPr>
              <a:defRPr/>
            </a:lvl1pPr>
          </a:lstStyle>
          <a:p>
            <a:endParaRPr lang="en-US" dirty="0"/>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2356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fld id="{A829E8FF-A2A7-4799-9423-56FD340470E4}" type="datetime1">
              <a:rPr lang="en-US" smtClean="0"/>
              <a:t>3/22/2018</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fld id="{B6F15528-21DE-4FAA-801E-634DDDAF4B2B}" type="slidenum">
              <a:rPr lang="en-US" smtClean="0"/>
              <a:pPr/>
              <a:t>‹#›</a:t>
            </a:fld>
            <a:endParaRPr lang="en-US" dirty="0"/>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grpSp>
    </p:spTree>
    <p:extLst>
      <p:ext uri="{BB962C8B-B14F-4D97-AF65-F5344CB8AC3E}">
        <p14:creationId xmlns:p14="http://schemas.microsoft.com/office/powerpoint/2010/main" val="262596223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gif"/></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jpeg"/><Relationship Id="rId11" Type="http://schemas.openxmlformats.org/officeDocument/2006/relationships/image" Target="../media/image31.gif"/><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forbasin.forestry.ubc.ca/CDFCP.v0.22.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6.xml"/><Relationship Id="rId5" Type="http://schemas.openxmlformats.org/officeDocument/2006/relationships/image" Target="../media/image55.jpeg"/><Relationship Id="rId4" Type="http://schemas.openxmlformats.org/officeDocument/2006/relationships/image" Target="../media/image54.jpe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59.jpe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gif"/><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hyperlink" Target="https://github.com/prioritizr/prioritiz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457200"/>
            <a:ext cx="8534400" cy="1470025"/>
          </a:xfrm>
        </p:spPr>
        <p:txBody>
          <a:bodyPr>
            <a:normAutofit fontScale="90000"/>
          </a:bodyPr>
          <a:lstStyle/>
          <a:p>
            <a:pPr algn="ctr"/>
            <a:r>
              <a:rPr lang="en-US" b="1" dirty="0">
                <a:cs typeface="Times New Roman" panose="02020603050405020304" pitchFamily="18" charset="0"/>
              </a:rPr>
              <a:t>Introduction to conservation prioritization tools</a:t>
            </a:r>
            <a:endParaRPr lang="de-DE" b="1" dirty="0">
              <a:solidFill>
                <a:schemeClr val="accent3">
                  <a:lumMod val="50000"/>
                </a:schemeClr>
              </a:solidFill>
            </a:endParaRPr>
          </a:p>
        </p:txBody>
      </p:sp>
      <p:pic>
        <p:nvPicPr>
          <p:cNvPr id="5" name="Picture 4" descr="CDF_map.jpg"/>
          <p:cNvPicPr>
            <a:picLocks noChangeAspect="1"/>
          </p:cNvPicPr>
          <p:nvPr/>
        </p:nvPicPr>
        <p:blipFill>
          <a:blip r:embed="rId3" cstate="print"/>
          <a:stretch>
            <a:fillRect/>
          </a:stretch>
        </p:blipFill>
        <p:spPr>
          <a:xfrm>
            <a:off x="4198551" y="3982757"/>
            <a:ext cx="2116282" cy="2738718"/>
          </a:xfrm>
          <a:prstGeom prst="rect">
            <a:avLst/>
          </a:prstGeom>
        </p:spPr>
      </p:pic>
      <p:pic>
        <p:nvPicPr>
          <p:cNvPr id="7" name="Picture 6" descr="TEM.jpg"/>
          <p:cNvPicPr>
            <a:picLocks noChangeAspect="1"/>
          </p:cNvPicPr>
          <p:nvPr/>
        </p:nvPicPr>
        <p:blipFill>
          <a:blip r:embed="rId4" cstate="print"/>
          <a:stretch>
            <a:fillRect/>
          </a:stretch>
        </p:blipFill>
        <p:spPr>
          <a:xfrm>
            <a:off x="304800" y="3886200"/>
            <a:ext cx="2067791" cy="2675965"/>
          </a:xfrm>
          <a:prstGeom prst="rect">
            <a:avLst/>
          </a:prstGeom>
          <a:ln>
            <a:solidFill>
              <a:schemeClr val="bg1"/>
            </a:solidFill>
          </a:ln>
        </p:spPr>
      </p:pic>
      <p:pic>
        <p:nvPicPr>
          <p:cNvPr id="8" name="Picture 7" descr="brown_creeper_1.jpg"/>
          <p:cNvPicPr>
            <a:picLocks noChangeAspect="1"/>
          </p:cNvPicPr>
          <p:nvPr/>
        </p:nvPicPr>
        <p:blipFill>
          <a:blip r:embed="rId5" cstate="print"/>
          <a:stretch>
            <a:fillRect/>
          </a:stretch>
        </p:blipFill>
        <p:spPr>
          <a:xfrm>
            <a:off x="2438400" y="4038600"/>
            <a:ext cx="1662546" cy="2438400"/>
          </a:xfrm>
          <a:prstGeom prst="rect">
            <a:avLst/>
          </a:prstGeom>
          <a:ln>
            <a:solidFill>
              <a:schemeClr val="accent1"/>
            </a:solidFill>
          </a:ln>
        </p:spPr>
      </p:pic>
      <p:pic>
        <p:nvPicPr>
          <p:cNvPr id="9" name="Picture 8" descr="red_breasted_nuthatch_jan_10_11_2076_lr.jpg"/>
          <p:cNvPicPr>
            <a:picLocks noChangeAspect="1"/>
          </p:cNvPicPr>
          <p:nvPr/>
        </p:nvPicPr>
        <p:blipFill>
          <a:blip r:embed="rId6" cstate="print"/>
          <a:stretch>
            <a:fillRect/>
          </a:stretch>
        </p:blipFill>
        <p:spPr>
          <a:xfrm>
            <a:off x="6324600" y="4038600"/>
            <a:ext cx="2667000" cy="2201079"/>
          </a:xfrm>
          <a:prstGeom prst="rect">
            <a:avLst/>
          </a:prstGeom>
        </p:spPr>
      </p:pic>
      <p:pic>
        <p:nvPicPr>
          <p:cNvPr id="10" name="Picture 18" descr="P1020815"/>
          <p:cNvPicPr>
            <a:picLocks noChangeAspect="1" noChangeArrowheads="1"/>
          </p:cNvPicPr>
          <p:nvPr/>
        </p:nvPicPr>
        <p:blipFill>
          <a:blip r:embed="rId7" cstate="print"/>
          <a:srcRect/>
          <a:stretch>
            <a:fillRect/>
          </a:stretch>
        </p:blipFill>
        <p:spPr bwMode="auto">
          <a:xfrm>
            <a:off x="6172200" y="1828800"/>
            <a:ext cx="2763979" cy="2073275"/>
          </a:xfrm>
          <a:prstGeom prst="rect">
            <a:avLst/>
          </a:prstGeom>
          <a:noFill/>
          <a:ln w="9525">
            <a:solidFill>
              <a:schemeClr val="accent1"/>
            </a:solidFill>
            <a:miter lim="800000"/>
            <a:headEnd/>
            <a:tailEnd/>
          </a:ln>
        </p:spPr>
      </p:pic>
      <p:sp>
        <p:nvSpPr>
          <p:cNvPr id="12" name="Text Box 20"/>
          <p:cNvSpPr txBox="1">
            <a:spLocks noChangeArrowheads="1"/>
          </p:cNvSpPr>
          <p:nvPr/>
        </p:nvSpPr>
        <p:spPr bwMode="auto">
          <a:xfrm>
            <a:off x="203831" y="2030294"/>
            <a:ext cx="4194048" cy="1600438"/>
          </a:xfrm>
          <a:prstGeom prst="rect">
            <a:avLst/>
          </a:prstGeom>
          <a:noFill/>
          <a:ln w="9525">
            <a:noFill/>
            <a:miter lim="800000"/>
            <a:headEnd/>
            <a:tailEnd/>
          </a:ln>
        </p:spPr>
        <p:txBody>
          <a:bodyPr wrap="square">
            <a:spAutoFit/>
          </a:bodyPr>
          <a:lstStyle/>
          <a:p>
            <a:pPr algn="ctr"/>
            <a:r>
              <a:rPr lang="en-US" sz="2400" b="1" dirty="0">
                <a:latin typeface="+mj-lt"/>
                <a:cs typeface="Times New Roman" pitchFamily="18" charset="0"/>
              </a:rPr>
              <a:t>Richard Schuster</a:t>
            </a:r>
          </a:p>
          <a:p>
            <a:pPr algn="ctr"/>
            <a:r>
              <a:rPr lang="en-CA" altLang="en-US" dirty="0">
                <a:cs typeface="Times New Roman" pitchFamily="18" charset="0"/>
              </a:rPr>
              <a:t>Liber </a:t>
            </a:r>
            <a:r>
              <a:rPr lang="en-CA" altLang="en-US" dirty="0" err="1">
                <a:cs typeface="Times New Roman" pitchFamily="18" charset="0"/>
              </a:rPr>
              <a:t>Ero</a:t>
            </a:r>
            <a:r>
              <a:rPr lang="en-CA" altLang="en-US" dirty="0">
                <a:cs typeface="Times New Roman" pitchFamily="18" charset="0"/>
              </a:rPr>
              <a:t> Fellow, </a:t>
            </a:r>
            <a:r>
              <a:rPr lang="en-US" altLang="en-US" dirty="0">
                <a:cs typeface="Times New Roman" pitchFamily="18" charset="0"/>
              </a:rPr>
              <a:t>Carleton University</a:t>
            </a:r>
          </a:p>
          <a:p>
            <a:pPr algn="ctr"/>
            <a:r>
              <a:rPr lang="en-US" altLang="en-US" dirty="0">
                <a:cs typeface="Times New Roman" pitchFamily="18" charset="0"/>
              </a:rPr>
              <a:t>Adjunct Prof, Ecosystem Science and Management Program, UNBC</a:t>
            </a:r>
          </a:p>
          <a:p>
            <a:pPr algn="ctr"/>
            <a:endParaRPr lang="en-US" sz="2000" b="1" dirty="0">
              <a:latin typeface="+mj-lt"/>
              <a:cs typeface="Times New Roman" pitchFamily="18" charset="0"/>
            </a:endParaRP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9064" y="3079095"/>
            <a:ext cx="2270861" cy="851809"/>
          </a:xfrm>
          <a:prstGeom prst="rect">
            <a:avLst/>
          </a:prstGeom>
          <a:ln>
            <a:solidFill>
              <a:schemeClr val="bg1"/>
            </a:solidFill>
          </a:ln>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074" y="3323267"/>
            <a:ext cx="3425477" cy="593749"/>
          </a:xfrm>
          <a:prstGeom prst="rect">
            <a:avLst/>
          </a:prstGeom>
          <a:ln>
            <a:solidFill>
              <a:schemeClr val="bg1"/>
            </a:solidFill>
          </a:ln>
        </p:spPr>
      </p:pic>
    </p:spTree>
    <p:extLst>
      <p:ext uri="{BB962C8B-B14F-4D97-AF65-F5344CB8AC3E}">
        <p14:creationId xmlns:p14="http://schemas.microsoft.com/office/powerpoint/2010/main" val="2704380540"/>
      </p:ext>
    </p:extLst>
  </p:cSld>
  <p:clrMapOvr>
    <a:masterClrMapping/>
  </p:clrMapOvr>
  <mc:AlternateContent xmlns:mc="http://schemas.openxmlformats.org/markup-compatibility/2006" xmlns:p14="http://schemas.microsoft.com/office/powerpoint/2010/main">
    <mc:Choice Requires="p14">
      <p:transition spd="slow" p14:dur="2000" advTm="5850"/>
    </mc:Choice>
    <mc:Fallback xmlns="">
      <p:transition spd="slow" advTm="58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686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8750" y="1"/>
            <a:ext cx="8894618" cy="6871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4240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5" y="0"/>
            <a:ext cx="8906494" cy="6880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996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50" y="0"/>
            <a:ext cx="887772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648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76" y="-1"/>
            <a:ext cx="8918368" cy="6889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570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99" y="0"/>
            <a:ext cx="8882743" cy="6861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9909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environment and climate change canada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550" y="4834577"/>
            <a:ext cx="1905000" cy="1905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Image result for parks ca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019" y="4939724"/>
            <a:ext cx="1826544" cy="18265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Image result for BC Ministry of Environ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2682" y="3123972"/>
            <a:ext cx="1662297" cy="16622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9644" y="128928"/>
            <a:ext cx="8970436" cy="1630362"/>
          </a:xfrm>
        </p:spPr>
        <p:txBody>
          <a:bodyPr>
            <a:noAutofit/>
          </a:bodyPr>
          <a:lstStyle/>
          <a:p>
            <a:pPr algn="l" fontAlgn="base">
              <a:spcBef>
                <a:spcPct val="50000"/>
              </a:spcBef>
              <a:spcAft>
                <a:spcPct val="0"/>
              </a:spcAft>
              <a:defRPr/>
            </a:pPr>
            <a:r>
              <a:rPr lang="en-US" sz="3600" kern="0" dirty="0">
                <a:latin typeface="Times New Roman" panose="02020603050405020304" pitchFamily="18" charset="0"/>
                <a:cs typeface="Times New Roman" panose="02020603050405020304" pitchFamily="18" charset="0"/>
              </a:rPr>
              <a:t>Coastal Douglas Fir Conservation Partnership: </a:t>
            </a:r>
            <a:r>
              <a:rPr lang="en-US" sz="2400" kern="0" dirty="0">
                <a:latin typeface="Times New Roman" panose="02020603050405020304" pitchFamily="18" charset="0"/>
                <a:cs typeface="Times New Roman" panose="02020603050405020304" pitchFamily="18" charset="0"/>
              </a:rPr>
              <a:t>Facilitate Consensus Decisions on Protection</a:t>
            </a:r>
          </a:p>
        </p:txBody>
      </p:sp>
      <p:pic>
        <p:nvPicPr>
          <p:cNvPr id="3" name="Picture 17" descr="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297" y="1832543"/>
            <a:ext cx="4285725" cy="1199822"/>
          </a:xfrm>
          <a:prstGeom prst="rect">
            <a:avLst/>
          </a:prstGeom>
          <a:solidFill>
            <a:schemeClr val="bg1"/>
          </a:solidFill>
          <a:ln>
            <a:solidFill>
              <a:schemeClr val="tx1"/>
            </a:solidFill>
          </a:ln>
          <a:extLst/>
        </p:spPr>
      </p:pic>
      <p:pic>
        <p:nvPicPr>
          <p:cNvPr id="4" name="Picture 5" descr="TNT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016" y="1936174"/>
            <a:ext cx="2209800" cy="9172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2" descr="Nature Conservancy Ca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1546" y="3145706"/>
            <a:ext cx="2385744" cy="735693"/>
          </a:xfrm>
          <a:prstGeom prst="rect">
            <a:avLst/>
          </a:prstGeom>
          <a:noFill/>
          <a:ln>
            <a:solidFill>
              <a:schemeClr val="tx1"/>
            </a:solidFill>
          </a:ln>
        </p:spPr>
      </p:pic>
      <p:pic>
        <p:nvPicPr>
          <p:cNvPr id="1028" name="Picture 4" descr="Image result for bc ministry of forests lands and natural resource operati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442" y="3217676"/>
            <a:ext cx="1330680" cy="15997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descr="Image result for greater victoria regional district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1896" y="4363476"/>
            <a:ext cx="1468211" cy="15691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Image result for habitat acquisition tru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2800" y="4060613"/>
            <a:ext cx="1330199" cy="10874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2" name="Picture 18" descr="Image result for cowichan regional district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15775" y="5374734"/>
            <a:ext cx="1224247" cy="9810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32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67550"/>
            <a:ext cx="7886700" cy="994172"/>
          </a:xfrm>
        </p:spPr>
        <p:txBody>
          <a:bodyPr/>
          <a:lstStyle/>
          <a:p>
            <a:pPr algn="ctr"/>
            <a:r>
              <a:rPr lang="en-US" sz="4800" b="1" dirty="0"/>
              <a:t>	Current tool version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7721" y="2644475"/>
            <a:ext cx="5333325" cy="3324526"/>
          </a:xfr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82" y="2418645"/>
            <a:ext cx="3035584" cy="3905956"/>
          </a:xfrm>
          <a:prstGeom prst="rect">
            <a:avLst/>
          </a:prstGeom>
          <a:ln>
            <a:solidFill>
              <a:schemeClr val="tx1"/>
            </a:solidFill>
          </a:ln>
        </p:spPr>
      </p:pic>
      <p:sp>
        <p:nvSpPr>
          <p:cNvPr id="3" name="Rectangle 2"/>
          <p:cNvSpPr/>
          <p:nvPr/>
        </p:nvSpPr>
        <p:spPr>
          <a:xfrm>
            <a:off x="543465" y="1678573"/>
            <a:ext cx="7971885" cy="523220"/>
          </a:xfrm>
          <a:prstGeom prst="rect">
            <a:avLst/>
          </a:prstGeom>
        </p:spPr>
        <p:txBody>
          <a:bodyPr wrap="square">
            <a:spAutoFit/>
          </a:bodyPr>
          <a:lstStyle/>
          <a:p>
            <a:r>
              <a:rPr lang="en-US" sz="2800" b="1" dirty="0">
                <a:solidFill>
                  <a:srgbClr val="FF0000"/>
                </a:solidFill>
                <a:hlinkClick r:id="rId4"/>
              </a:rPr>
              <a:t>http://forbasin.forestry.ubc.ca/CDFCP.v0.22.3/</a:t>
            </a:r>
            <a:endParaRPr lang="en-US" sz="2800" b="1" dirty="0">
              <a:solidFill>
                <a:srgbClr val="FF0000"/>
              </a:solidFill>
            </a:endParaRPr>
          </a:p>
        </p:txBody>
      </p:sp>
      <p:pic>
        <p:nvPicPr>
          <p:cNvPr id="6" name="Picture 4">
            <a:extLst>
              <a:ext uri="{FF2B5EF4-FFF2-40B4-BE49-F238E27FC236}">
                <a16:creationId xmlns:a16="http://schemas.microsoft.com/office/drawing/2014/main" id="{CE467BEE-B61A-40FE-A20F-376A4AE28BB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4964"/>
          <a:stretch/>
        </p:blipFill>
        <p:spPr bwMode="auto">
          <a:xfrm>
            <a:off x="196791" y="646735"/>
            <a:ext cx="2015526" cy="10318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76241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4572000" y="994040"/>
            <a:ext cx="2990850" cy="5286375"/>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1271115" y="679716"/>
            <a:ext cx="2962275" cy="5915025"/>
          </a:xfrm>
          <a:prstGeom prst="rect">
            <a:avLst/>
          </a:prstGeom>
          <a:ln>
            <a:solidFill>
              <a:schemeClr val="tx1"/>
            </a:solidFill>
          </a:ln>
        </p:spPr>
      </p:pic>
    </p:spTree>
    <p:extLst>
      <p:ext uri="{BB962C8B-B14F-4D97-AF65-F5344CB8AC3E}">
        <p14:creationId xmlns:p14="http://schemas.microsoft.com/office/powerpoint/2010/main" val="785432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Box 1"/>
          <p:cNvSpPr txBox="1">
            <a:spLocks noChangeArrowheads="1"/>
          </p:cNvSpPr>
          <p:nvPr/>
        </p:nvSpPr>
        <p:spPr bwMode="auto">
          <a:xfrm>
            <a:off x="-16654" y="549234"/>
            <a:ext cx="4648200" cy="7232749"/>
          </a:xfrm>
          <a:prstGeom prst="rect">
            <a:avLst/>
          </a:prstGeom>
          <a:no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r>
              <a:rPr lang="en-CA" altLang="en-US" sz="2800" b="1" dirty="0">
                <a:solidFill>
                  <a:prstClr val="black"/>
                </a:solidFill>
                <a:latin typeface="Times New Roman" panose="02020603050405020304" pitchFamily="18" charset="0"/>
                <a:cs typeface="Times New Roman" panose="02020603050405020304" pitchFamily="18" charset="0"/>
              </a:rPr>
              <a:t>Applications?</a:t>
            </a: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r>
              <a:rPr lang="en-CA" altLang="en-US" sz="2600" dirty="0">
                <a:solidFill>
                  <a:prstClr val="black"/>
                </a:solidFill>
                <a:latin typeface="Times New Roman" panose="02020603050405020304" pitchFamily="18" charset="0"/>
                <a:cs typeface="Times New Roman" panose="02020603050405020304" pitchFamily="18" charset="0"/>
              </a:rPr>
              <a:t>Acquire Biodiverse Parcels </a:t>
            </a:r>
          </a:p>
          <a:p>
            <a:pPr fontAlgn="base">
              <a:spcBef>
                <a:spcPct val="0"/>
              </a:spcBef>
              <a:spcAft>
                <a:spcPct val="0"/>
              </a:spcAft>
              <a:buFontTx/>
              <a:buNone/>
            </a:pPr>
            <a:endParaRPr lang="en-CA" altLang="en-US" sz="26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r>
              <a:rPr lang="en-US" altLang="en-US" sz="2600" dirty="0">
                <a:solidFill>
                  <a:prstClr val="black"/>
                </a:solidFill>
                <a:latin typeface="Times New Roman" panose="02020603050405020304" pitchFamily="18" charset="0"/>
                <a:cs typeface="Times New Roman" panose="02020603050405020304" pitchFamily="18" charset="0"/>
              </a:rPr>
              <a:t>Minimize Management Costs, Maximize Return on Conservation Investments</a:t>
            </a:r>
          </a:p>
          <a:p>
            <a:pPr fontAlgn="base">
              <a:spcBef>
                <a:spcPct val="0"/>
              </a:spcBef>
              <a:spcAft>
                <a:spcPct val="0"/>
              </a:spcAft>
              <a:buFontTx/>
              <a:buNone/>
            </a:pPr>
            <a:endParaRPr lang="en-US" altLang="en-US" sz="26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656624" y="434566"/>
            <a:ext cx="4286413" cy="6074876"/>
          </a:xfrm>
          <a:prstGeom prst="rect">
            <a:avLst/>
          </a:prstGeom>
          <a:ln>
            <a:solidFill>
              <a:schemeClr val="tx1"/>
            </a:solidFill>
          </a:ln>
        </p:spPr>
      </p:pic>
      <p:pic>
        <p:nvPicPr>
          <p:cNvPr id="8" name="Picture 5" descr="TN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88" y="1615818"/>
            <a:ext cx="2333452" cy="96853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6654" y="4800600"/>
            <a:ext cx="4596869" cy="2893100"/>
          </a:xfrm>
          <a:prstGeom prst="rect">
            <a:avLst/>
          </a:prstGeom>
          <a:noFill/>
          <a:ln>
            <a:solidFill>
              <a:schemeClr val="bg1"/>
            </a:solidFill>
          </a:ln>
        </p:spPr>
        <p:txBody>
          <a:bodyPr wrap="square" rtlCol="0">
            <a:spAutoFit/>
          </a:bodyPr>
          <a:lstStyle/>
          <a:p>
            <a:r>
              <a:rPr lang="en-US" sz="2600" dirty="0">
                <a:latin typeface="Times New Roman" panose="02020603050405020304" pitchFamily="18" charset="0"/>
                <a:cs typeface="Times New Roman" panose="02020603050405020304" pitchFamily="18" charset="0"/>
              </a:rPr>
              <a:t>Develop Contact Lists to Engage Private Landowners in Conservation at Landscape Scales</a:t>
            </a:r>
          </a:p>
          <a:p>
            <a:endParaRPr lang="en-US" sz="2600" dirty="0">
              <a:solidFill>
                <a:schemeClr val="bg1"/>
              </a:solidFill>
              <a:latin typeface="Times New Roman" panose="02020603050405020304" pitchFamily="18" charset="0"/>
              <a:cs typeface="Times New Roman" panose="02020603050405020304" pitchFamily="18" charset="0"/>
            </a:endParaRPr>
          </a:p>
          <a:p>
            <a:endParaRPr lang="en-US" sz="2600" dirty="0">
              <a:solidFill>
                <a:schemeClr val="bg1"/>
              </a:solidFill>
              <a:latin typeface="Times New Roman" panose="02020603050405020304" pitchFamily="18" charset="0"/>
              <a:cs typeface="Times New Roman" panose="02020603050405020304" pitchFamily="18" charset="0"/>
            </a:endParaRPr>
          </a:p>
          <a:p>
            <a:endParaRPr lang="en-US" sz="2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460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bcfederationist.com/wp-content/uploads/2012/02/bc-old-growth-forest_102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735" y="1721042"/>
            <a:ext cx="3073730" cy="204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024" y="4318002"/>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2613" y="4817363"/>
            <a:ext cx="2071019" cy="13792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346211" y="5704391"/>
            <a:ext cx="2551223" cy="830997"/>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200594" y="744026"/>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379" y="4039696"/>
            <a:ext cx="2001245" cy="143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4968287"/>
            <a:ext cx="2338907" cy="156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5735" y="2099621"/>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39911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712"/>
            <a:ext cx="8229600" cy="1143000"/>
          </a:xfrm>
        </p:spPr>
        <p:txBody>
          <a:bodyPr>
            <a:normAutofit fontScale="90000"/>
          </a:bodyPr>
          <a:lstStyle/>
          <a:p>
            <a:r>
              <a:rPr lang="en-CA" b="1" dirty="0"/>
              <a:t>How can we combine all this information in a meaningful way for conservation?</a:t>
            </a:r>
          </a:p>
        </p:txBody>
      </p:sp>
      <p:sp>
        <p:nvSpPr>
          <p:cNvPr id="3" name="Content Placeholder 2"/>
          <p:cNvSpPr>
            <a:spLocks noGrp="1"/>
          </p:cNvSpPr>
          <p:nvPr>
            <p:ph idx="1"/>
          </p:nvPr>
        </p:nvSpPr>
        <p:spPr>
          <a:xfrm>
            <a:off x="621101" y="3094513"/>
            <a:ext cx="7832785" cy="3230088"/>
          </a:xfrm>
        </p:spPr>
        <p:txBody>
          <a:bodyPr/>
          <a:lstStyle/>
          <a:p>
            <a:r>
              <a:rPr lang="en-CA" dirty="0"/>
              <a:t>Decision support tools: </a:t>
            </a:r>
            <a:r>
              <a:rPr lang="en-CA" b="1" dirty="0" err="1">
                <a:solidFill>
                  <a:srgbClr val="FF0000"/>
                </a:solidFill>
              </a:rPr>
              <a:t>Marxan</a:t>
            </a:r>
            <a:endParaRPr lang="en-CA" b="1" dirty="0">
              <a:solidFill>
                <a:srgbClr val="FF0000"/>
              </a:solidFill>
            </a:endParaRPr>
          </a:p>
          <a:p>
            <a:pPr lvl="1"/>
            <a:r>
              <a:rPr lang="en-CA" b="1" dirty="0"/>
              <a:t>Planning units</a:t>
            </a:r>
            <a:r>
              <a:rPr lang="en-CA" dirty="0"/>
              <a:t> (e.g. properties, watersheds, hexagons, …)</a:t>
            </a:r>
          </a:p>
          <a:p>
            <a:pPr lvl="1"/>
            <a:r>
              <a:rPr lang="en-CA" b="1" dirty="0"/>
              <a:t>Species or Feature targets </a:t>
            </a:r>
            <a:r>
              <a:rPr lang="en-CA" dirty="0"/>
              <a:t>(e.g. protect 20% old forest, …)</a:t>
            </a:r>
          </a:p>
          <a:p>
            <a:pPr lvl="1"/>
            <a:r>
              <a:rPr lang="en-CA" dirty="0"/>
              <a:t>Create </a:t>
            </a:r>
            <a:r>
              <a:rPr lang="en-CA" b="1" dirty="0"/>
              <a:t>compact reserve systems </a:t>
            </a:r>
            <a:r>
              <a:rPr lang="en-CA" dirty="0"/>
              <a:t>to reduce e.g. edge effects</a:t>
            </a:r>
          </a:p>
          <a:p>
            <a:pPr lvl="1"/>
            <a:endParaRPr lang="en-CA" dirty="0"/>
          </a:p>
        </p:txBody>
      </p:sp>
    </p:spTree>
    <p:extLst>
      <p:ext uri="{BB962C8B-B14F-4D97-AF65-F5344CB8AC3E}">
        <p14:creationId xmlns:p14="http://schemas.microsoft.com/office/powerpoint/2010/main" val="155133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1"/>
          <p:cNvSpPr txBox="1">
            <a:spLocks noChangeArrowheads="1"/>
          </p:cNvSpPr>
          <p:nvPr/>
        </p:nvSpPr>
        <p:spPr bwMode="auto">
          <a:xfrm>
            <a:off x="917039" y="552936"/>
            <a:ext cx="74247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Co-Benefit</a:t>
            </a:r>
            <a:endParaRPr lang="en-GB" altLang="en-US" sz="3600" dirty="0">
              <a:solidFill>
                <a:schemeClr val="tx2"/>
              </a:solidFill>
              <a:latin typeface="Times Roman" pitchFamily="18" charset="0"/>
            </a:endParaRPr>
          </a:p>
        </p:txBody>
      </p:sp>
      <p:sp>
        <p:nvSpPr>
          <p:cNvPr id="3" name="TextBox 2"/>
          <p:cNvSpPr txBox="1"/>
          <p:nvPr/>
        </p:nvSpPr>
        <p:spPr>
          <a:xfrm>
            <a:off x="7239000" y="2339741"/>
            <a:ext cx="1500283" cy="461665"/>
          </a:xfrm>
          <a:prstGeom prst="rect">
            <a:avLst/>
          </a:prstGeom>
          <a:noFill/>
        </p:spPr>
        <p:txBody>
          <a:bodyPr wrap="non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Vancouver</a:t>
            </a:r>
          </a:p>
        </p:txBody>
      </p:sp>
      <p:sp>
        <p:nvSpPr>
          <p:cNvPr id="4" name="5-Point Star 3"/>
          <p:cNvSpPr/>
          <p:nvPr/>
        </p:nvSpPr>
        <p:spPr>
          <a:xfrm>
            <a:off x="8696002" y="2107758"/>
            <a:ext cx="415925" cy="457200"/>
          </a:xfrm>
          <a:prstGeom prst="star5">
            <a:avLst/>
          </a:prstGeom>
          <a:solidFill>
            <a:srgbClr val="FF0000"/>
          </a:solidFill>
          <a:ln>
            <a:solidFill>
              <a:srgbClr val="DF4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1182074"/>
            <a:ext cx="9144000" cy="5675926"/>
          </a:xfrm>
          <a:prstGeom prst="rect">
            <a:avLst/>
          </a:prstGeom>
        </p:spPr>
      </p:pic>
      <p:sp>
        <p:nvSpPr>
          <p:cNvPr id="2" name="TextBox 1"/>
          <p:cNvSpPr txBox="1"/>
          <p:nvPr/>
        </p:nvSpPr>
        <p:spPr>
          <a:xfrm>
            <a:off x="8085883" y="2267684"/>
            <a:ext cx="797013" cy="415498"/>
          </a:xfrm>
          <a:prstGeom prst="rect">
            <a:avLst/>
          </a:prstGeom>
          <a:noFill/>
        </p:spPr>
        <p:txBody>
          <a:bodyPr wrap="none" rtlCol="0">
            <a:spAutoFit/>
          </a:bodyPr>
          <a:lstStyle/>
          <a:p>
            <a:r>
              <a:rPr lang="en-US" sz="2100" dirty="0">
                <a:solidFill>
                  <a:schemeClr val="bg1"/>
                </a:solidFill>
              </a:rPr>
              <a:t>$96.7</a:t>
            </a:r>
          </a:p>
        </p:txBody>
      </p:sp>
      <p:pic>
        <p:nvPicPr>
          <p:cNvPr id="11" name="Picture 12" descr="DSC_0226.JPG"/>
          <p:cNvPicPr>
            <a:picLocks noChangeAspect="1"/>
          </p:cNvPicPr>
          <p:nvPr/>
        </p:nvPicPr>
        <p:blipFill>
          <a:blip r:embed="rId4" cstate="print"/>
          <a:srcRect/>
          <a:stretch>
            <a:fillRect/>
          </a:stretch>
        </p:blipFill>
        <p:spPr bwMode="auto">
          <a:xfrm>
            <a:off x="3815189" y="4050715"/>
            <a:ext cx="756811" cy="1139421"/>
          </a:xfrm>
          <a:prstGeom prst="rect">
            <a:avLst/>
          </a:prstGeom>
          <a:noFill/>
          <a:ln w="9525">
            <a:noFill/>
            <a:miter lim="800000"/>
            <a:headEnd/>
            <a:tailEnd/>
          </a:ln>
        </p:spPr>
      </p:pic>
      <p:pic>
        <p:nvPicPr>
          <p:cNvPr id="12" name="Picture 4" descr="DSC_0308.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0026" y="2739014"/>
            <a:ext cx="1185088" cy="78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SC_0214.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653" y="2025394"/>
            <a:ext cx="770513" cy="115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Image result for sockeye salmon tre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5347" y="1341643"/>
            <a:ext cx="1213786" cy="7708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47531" y="1341643"/>
            <a:ext cx="4798663" cy="24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75462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5883" y="2267684"/>
            <a:ext cx="660758" cy="415498"/>
          </a:xfrm>
          <a:prstGeom prst="rect">
            <a:avLst/>
          </a:prstGeom>
          <a:noFill/>
        </p:spPr>
        <p:txBody>
          <a:bodyPr wrap="none" rtlCol="0">
            <a:spAutoFit/>
          </a:bodyPr>
          <a:lstStyle/>
          <a:p>
            <a:r>
              <a:rPr lang="en-US" sz="2100" dirty="0">
                <a:solidFill>
                  <a:schemeClr val="bg1"/>
                </a:solidFill>
              </a:rPr>
              <a:t>$9.7</a:t>
            </a:r>
          </a:p>
        </p:txBody>
      </p:sp>
      <p:pic>
        <p:nvPicPr>
          <p:cNvPr id="5" name="Picture 4"/>
          <p:cNvPicPr>
            <a:picLocks noChangeAspect="1"/>
          </p:cNvPicPr>
          <p:nvPr/>
        </p:nvPicPr>
        <p:blipFill>
          <a:blip r:embed="rId3"/>
          <a:stretch>
            <a:fillRect/>
          </a:stretch>
        </p:blipFill>
        <p:spPr>
          <a:xfrm>
            <a:off x="-12357" y="1268893"/>
            <a:ext cx="9156357" cy="5665307"/>
          </a:xfrm>
          <a:prstGeom prst="rect">
            <a:avLst/>
          </a:prstGeom>
        </p:spPr>
      </p:pic>
      <p:pic>
        <p:nvPicPr>
          <p:cNvPr id="6" name="Picture 5"/>
          <p:cNvPicPr>
            <a:picLocks noChangeAspect="1"/>
          </p:cNvPicPr>
          <p:nvPr/>
        </p:nvPicPr>
        <p:blipFill>
          <a:blip r:embed="rId4"/>
          <a:stretch>
            <a:fillRect/>
          </a:stretch>
        </p:blipFill>
        <p:spPr>
          <a:xfrm>
            <a:off x="5727939" y="3202835"/>
            <a:ext cx="3140792" cy="1605856"/>
          </a:xfrm>
          <a:prstGeom prst="rect">
            <a:avLst/>
          </a:prstGeom>
        </p:spPr>
      </p:pic>
      <p:cxnSp>
        <p:nvCxnSpPr>
          <p:cNvPr id="11" name="Straight Connector 10"/>
          <p:cNvCxnSpPr/>
          <p:nvPr/>
        </p:nvCxnSpPr>
        <p:spPr>
          <a:xfrm>
            <a:off x="2133600" y="1600200"/>
            <a:ext cx="10668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3600" y="2057400"/>
            <a:ext cx="1066800" cy="0"/>
          </a:xfrm>
          <a:prstGeom prst="line">
            <a:avLst/>
          </a:prstGeom>
          <a:ln w="63500">
            <a:solidFill>
              <a:srgbClr val="ED7B2C"/>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54929" y="1600200"/>
            <a:ext cx="1956177" cy="400110"/>
          </a:xfrm>
          <a:prstGeom prst="rect">
            <a:avLst/>
          </a:prstGeom>
          <a:noFill/>
        </p:spPr>
        <p:txBody>
          <a:bodyPr wrap="none" rtlCol="0">
            <a:spAutoFit/>
          </a:bodyPr>
          <a:lstStyle/>
          <a:p>
            <a:r>
              <a:rPr lang="en-US" sz="2000" dirty="0">
                <a:solidFill>
                  <a:schemeClr val="tx2"/>
                </a:solidFill>
              </a:rPr>
              <a:t>Cost of Solution</a:t>
            </a:r>
          </a:p>
        </p:txBody>
      </p:sp>
      <p:sp>
        <p:nvSpPr>
          <p:cNvPr id="15" name="TextBox 14"/>
          <p:cNvSpPr txBox="1"/>
          <p:nvPr/>
        </p:nvSpPr>
        <p:spPr>
          <a:xfrm>
            <a:off x="2042297" y="2083018"/>
            <a:ext cx="1941814" cy="400110"/>
          </a:xfrm>
          <a:prstGeom prst="rect">
            <a:avLst/>
          </a:prstGeom>
          <a:noFill/>
        </p:spPr>
        <p:txBody>
          <a:bodyPr wrap="none" rtlCol="0">
            <a:spAutoFit/>
          </a:bodyPr>
          <a:lstStyle/>
          <a:p>
            <a:r>
              <a:rPr lang="en-US" sz="2000" dirty="0">
                <a:solidFill>
                  <a:srgbClr val="EE812F"/>
                </a:solidFill>
              </a:rPr>
              <a:t>St + </a:t>
            </a:r>
            <a:r>
              <a:rPr lang="en-US" sz="2000" dirty="0" err="1">
                <a:solidFill>
                  <a:srgbClr val="EE812F"/>
                </a:solidFill>
              </a:rPr>
              <a:t>Seq</a:t>
            </a:r>
            <a:r>
              <a:rPr lang="en-US" sz="2000" dirty="0">
                <a:solidFill>
                  <a:srgbClr val="EE812F"/>
                </a:solidFill>
              </a:rPr>
              <a:t> Carbon</a:t>
            </a:r>
          </a:p>
        </p:txBody>
      </p:sp>
      <p:sp>
        <p:nvSpPr>
          <p:cNvPr id="14" name="TextBox 13"/>
          <p:cNvSpPr txBox="1"/>
          <p:nvPr/>
        </p:nvSpPr>
        <p:spPr>
          <a:xfrm>
            <a:off x="3124200" y="3946324"/>
            <a:ext cx="2514600" cy="1200329"/>
          </a:xfrm>
          <a:prstGeom prst="rect">
            <a:avLst/>
          </a:prstGeom>
          <a:noFill/>
        </p:spPr>
        <p:txBody>
          <a:bodyPr wrap="square" rtlCol="0">
            <a:spAutoFit/>
          </a:bodyPr>
          <a:lstStyle/>
          <a:p>
            <a:r>
              <a:rPr lang="en-US" sz="2400" dirty="0">
                <a:solidFill>
                  <a:srgbClr val="FF6600"/>
                </a:solidFill>
              </a:rPr>
              <a:t>Canadian Carbon Policy</a:t>
            </a:r>
          </a:p>
          <a:p>
            <a:r>
              <a:rPr lang="en-US" sz="2400" dirty="0">
                <a:solidFill>
                  <a:srgbClr val="FF6600"/>
                </a:solidFill>
              </a:rPr>
              <a:t>$20/t by 2020</a:t>
            </a:r>
          </a:p>
        </p:txBody>
      </p:sp>
      <p:sp>
        <p:nvSpPr>
          <p:cNvPr id="16" name="TextBox 1">
            <a:extLst>
              <a:ext uri="{FF2B5EF4-FFF2-40B4-BE49-F238E27FC236}">
                <a16:creationId xmlns:a16="http://schemas.microsoft.com/office/drawing/2014/main" id="{17D1AB84-75AC-405E-AD11-A67F4ED24117}"/>
              </a:ext>
            </a:extLst>
          </p:cNvPr>
          <p:cNvSpPr txBox="1">
            <a:spLocks noChangeArrowheads="1"/>
          </p:cNvSpPr>
          <p:nvPr/>
        </p:nvSpPr>
        <p:spPr bwMode="auto">
          <a:xfrm>
            <a:off x="917039" y="552936"/>
            <a:ext cx="74247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Co-Benefit</a:t>
            </a:r>
            <a:endParaRPr lang="en-GB" altLang="en-US" sz="3600" dirty="0">
              <a:solidFill>
                <a:schemeClr val="tx2"/>
              </a:solidFill>
              <a:latin typeface="Times Roman" pitchFamily="18" charset="0"/>
            </a:endParaRPr>
          </a:p>
        </p:txBody>
      </p:sp>
    </p:spTree>
    <p:extLst>
      <p:ext uri="{BB962C8B-B14F-4D97-AF65-F5344CB8AC3E}">
        <p14:creationId xmlns:p14="http://schemas.microsoft.com/office/powerpoint/2010/main" val="170684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5883" y="2267684"/>
            <a:ext cx="660758" cy="415498"/>
          </a:xfrm>
          <a:prstGeom prst="rect">
            <a:avLst/>
          </a:prstGeom>
          <a:noFill/>
        </p:spPr>
        <p:txBody>
          <a:bodyPr wrap="none" rtlCol="0">
            <a:spAutoFit/>
          </a:bodyPr>
          <a:lstStyle/>
          <a:p>
            <a:r>
              <a:rPr lang="en-US" sz="2100" dirty="0">
                <a:solidFill>
                  <a:schemeClr val="bg1"/>
                </a:solidFill>
              </a:rPr>
              <a:t>$9.7</a:t>
            </a:r>
          </a:p>
        </p:txBody>
      </p:sp>
      <p:pic>
        <p:nvPicPr>
          <p:cNvPr id="5" name="Picture 4"/>
          <p:cNvPicPr>
            <a:picLocks noChangeAspect="1"/>
          </p:cNvPicPr>
          <p:nvPr/>
        </p:nvPicPr>
        <p:blipFill>
          <a:blip r:embed="rId3"/>
          <a:stretch>
            <a:fillRect/>
          </a:stretch>
        </p:blipFill>
        <p:spPr>
          <a:xfrm>
            <a:off x="-25052" y="1960090"/>
            <a:ext cx="9169052" cy="4897910"/>
          </a:xfrm>
          <a:prstGeom prst="rect">
            <a:avLst/>
          </a:prstGeom>
        </p:spPr>
      </p:pic>
      <p:pic>
        <p:nvPicPr>
          <p:cNvPr id="7" name="Picture 6"/>
          <p:cNvPicPr>
            <a:picLocks noChangeAspect="1"/>
          </p:cNvPicPr>
          <p:nvPr/>
        </p:nvPicPr>
        <p:blipFill>
          <a:blip r:embed="rId4"/>
          <a:stretch>
            <a:fillRect/>
          </a:stretch>
        </p:blipFill>
        <p:spPr>
          <a:xfrm>
            <a:off x="6248400" y="723499"/>
            <a:ext cx="2757928" cy="1410101"/>
          </a:xfrm>
          <a:prstGeom prst="rect">
            <a:avLst/>
          </a:prstGeom>
        </p:spPr>
      </p:pic>
      <p:sp>
        <p:nvSpPr>
          <p:cNvPr id="9" name="TextBox 1"/>
          <p:cNvSpPr txBox="1"/>
          <p:nvPr/>
        </p:nvSpPr>
        <p:spPr>
          <a:xfrm>
            <a:off x="7955074" y="2627168"/>
            <a:ext cx="1112726" cy="30746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300" dirty="0">
                <a:solidFill>
                  <a:schemeClr val="bg1"/>
                </a:solidFill>
              </a:rPr>
              <a:t>$96.7</a:t>
            </a:r>
          </a:p>
          <a:p>
            <a:endParaRPr lang="en-US" sz="1600" dirty="0">
              <a:solidFill>
                <a:schemeClr val="tx1"/>
              </a:solidFill>
            </a:endParaRPr>
          </a:p>
        </p:txBody>
      </p:sp>
      <p:sp>
        <p:nvSpPr>
          <p:cNvPr id="12" name="TextBox 1"/>
          <p:cNvSpPr txBox="1"/>
          <p:nvPr/>
        </p:nvSpPr>
        <p:spPr>
          <a:xfrm>
            <a:off x="3124200" y="4800600"/>
            <a:ext cx="5943600" cy="4572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aseline="0" dirty="0">
                <a:solidFill>
                  <a:srgbClr val="FF0000"/>
                </a:solidFill>
              </a:rPr>
              <a:t> </a:t>
            </a:r>
            <a:r>
              <a:rPr lang="en-US" sz="3200" dirty="0">
                <a:solidFill>
                  <a:srgbClr val="FF0000"/>
                </a:solidFill>
              </a:rPr>
              <a:t>       </a:t>
            </a:r>
            <a:r>
              <a:rPr lang="en-US" sz="2000" dirty="0">
                <a:solidFill>
                  <a:srgbClr val="FF0000"/>
                </a:solidFill>
              </a:rPr>
              <a:t>$</a:t>
            </a:r>
            <a:r>
              <a:rPr lang="en-US" sz="2200" dirty="0">
                <a:solidFill>
                  <a:srgbClr val="FF0000"/>
                </a:solidFill>
              </a:rPr>
              <a:t>31.2	 	</a:t>
            </a:r>
            <a:r>
              <a:rPr lang="en-US" sz="2400" dirty="0">
                <a:solidFill>
                  <a:srgbClr val="FF0000"/>
                </a:solidFill>
              </a:rPr>
              <a:t>$</a:t>
            </a:r>
            <a:r>
              <a:rPr lang="en-US" sz="2200" dirty="0">
                <a:solidFill>
                  <a:srgbClr val="FF0000"/>
                </a:solidFill>
              </a:rPr>
              <a:t>46.4		    $46.8</a:t>
            </a:r>
          </a:p>
          <a:p>
            <a:endParaRPr lang="en-US" sz="1600" dirty="0">
              <a:solidFill>
                <a:schemeClr val="tx1"/>
              </a:solidFill>
            </a:endParaRPr>
          </a:p>
        </p:txBody>
      </p:sp>
      <p:sp>
        <p:nvSpPr>
          <p:cNvPr id="11" name="TextBox 10"/>
          <p:cNvSpPr txBox="1"/>
          <p:nvPr/>
        </p:nvSpPr>
        <p:spPr>
          <a:xfrm rot="16200000">
            <a:off x="-1074290" y="3512691"/>
            <a:ext cx="3864689" cy="954107"/>
          </a:xfrm>
          <a:prstGeom prst="rect">
            <a:avLst/>
          </a:prstGeom>
          <a:solidFill>
            <a:schemeClr val="bg1"/>
          </a:solidFill>
          <a:ln>
            <a:solidFill>
              <a:schemeClr val="bg1"/>
            </a:solidFill>
          </a:ln>
        </p:spPr>
        <p:txBody>
          <a:bodyPr wrap="square" rtlCol="0">
            <a:spAutoFit/>
          </a:bodyPr>
          <a:lstStyle/>
          <a:p>
            <a:pPr algn="ctr"/>
            <a:r>
              <a:rPr lang="en-US" sz="2800" dirty="0"/>
              <a:t>Assessed Value - Carbon ($1000s)</a:t>
            </a:r>
            <a:endParaRPr lang="en-US" dirty="0"/>
          </a:p>
        </p:txBody>
      </p:sp>
      <p:cxnSp>
        <p:nvCxnSpPr>
          <p:cNvPr id="16" name="Straight Arrow Connector 15"/>
          <p:cNvCxnSpPr/>
          <p:nvPr/>
        </p:nvCxnSpPr>
        <p:spPr>
          <a:xfrm>
            <a:off x="4165602" y="4343400"/>
            <a:ext cx="0" cy="30480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282268" y="3124200"/>
            <a:ext cx="0" cy="99060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390860" y="3123080"/>
            <a:ext cx="1" cy="99172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514600" y="2819400"/>
            <a:ext cx="1964384" cy="523220"/>
          </a:xfrm>
          <a:prstGeom prst="rect">
            <a:avLst/>
          </a:prstGeom>
          <a:noFill/>
        </p:spPr>
        <p:txBody>
          <a:bodyPr wrap="none" rtlCol="0">
            <a:spAutoFit/>
          </a:bodyPr>
          <a:lstStyle/>
          <a:p>
            <a:r>
              <a:rPr lang="en-US" sz="2800" dirty="0"/>
              <a:t>Who Pays? </a:t>
            </a:r>
          </a:p>
        </p:txBody>
      </p:sp>
      <p:sp>
        <p:nvSpPr>
          <p:cNvPr id="13" name="TextBox 1">
            <a:extLst>
              <a:ext uri="{FF2B5EF4-FFF2-40B4-BE49-F238E27FC236}">
                <a16:creationId xmlns:a16="http://schemas.microsoft.com/office/drawing/2014/main" id="{7849E06A-D4F6-4F7F-B589-BD02408801E2}"/>
              </a:ext>
            </a:extLst>
          </p:cNvPr>
          <p:cNvSpPr txBox="1">
            <a:spLocks noChangeArrowheads="1"/>
          </p:cNvSpPr>
          <p:nvPr/>
        </p:nvSpPr>
        <p:spPr bwMode="auto">
          <a:xfrm>
            <a:off x="991559" y="692719"/>
            <a:ext cx="742470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a:t>
            </a:r>
          </a:p>
          <a:p>
            <a:pPr fontAlgn="base">
              <a:spcBef>
                <a:spcPct val="0"/>
              </a:spcBef>
              <a:spcAft>
                <a:spcPct val="0"/>
              </a:spcAft>
              <a:buFontTx/>
              <a:buNone/>
            </a:pPr>
            <a:r>
              <a:rPr lang="en-CA" altLang="en-US" sz="3600" dirty="0">
                <a:solidFill>
                  <a:schemeClr val="tx2"/>
                </a:solidFill>
                <a:latin typeface="Times Roman" pitchFamily="18" charset="0"/>
              </a:rPr>
              <a:t>Co-Benefit</a:t>
            </a:r>
            <a:endParaRPr lang="en-GB" altLang="en-US" sz="3600" dirty="0">
              <a:solidFill>
                <a:schemeClr val="tx2"/>
              </a:solidFill>
              <a:latin typeface="Times Roman" pitchFamily="18" charset="0"/>
            </a:endParaRPr>
          </a:p>
        </p:txBody>
      </p:sp>
    </p:spTree>
    <p:extLst>
      <p:ext uri="{BB962C8B-B14F-4D97-AF65-F5344CB8AC3E}">
        <p14:creationId xmlns:p14="http://schemas.microsoft.com/office/powerpoint/2010/main" val="320637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Peter\Downloads\HAT Protected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925"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Box 1"/>
          <p:cNvSpPr txBox="1">
            <a:spLocks noChangeArrowheads="1"/>
          </p:cNvSpPr>
          <p:nvPr/>
        </p:nvSpPr>
        <p:spPr bwMode="auto">
          <a:xfrm>
            <a:off x="228600" y="1100665"/>
            <a:ext cx="3429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2800" dirty="0">
                <a:latin typeface="Times Roman" pitchFamily="18" charset="0"/>
              </a:rPr>
              <a:t>Coastal Douglas-fir </a:t>
            </a:r>
          </a:p>
          <a:p>
            <a:pPr fontAlgn="base">
              <a:spcBef>
                <a:spcPct val="0"/>
              </a:spcBef>
              <a:spcAft>
                <a:spcPct val="0"/>
              </a:spcAft>
              <a:buFontTx/>
              <a:buNone/>
            </a:pPr>
            <a:r>
              <a:rPr lang="en-CA" altLang="en-US" sz="2800" dirty="0">
                <a:latin typeface="Times Roman" pitchFamily="18" charset="0"/>
              </a:rPr>
              <a:t>Conservation Partnership  Study Area</a:t>
            </a:r>
            <a:endParaRPr lang="en-GB" altLang="en-US" sz="2800" dirty="0">
              <a:latin typeface="Times Roman" pitchFamily="18" charset="0"/>
            </a:endParaRPr>
          </a:p>
        </p:txBody>
      </p:sp>
      <p:sp>
        <p:nvSpPr>
          <p:cNvPr id="16388" name="TextBox 2"/>
          <p:cNvSpPr txBox="1">
            <a:spLocks noChangeArrowheads="1"/>
          </p:cNvSpPr>
          <p:nvPr/>
        </p:nvSpPr>
        <p:spPr bwMode="auto">
          <a:xfrm>
            <a:off x="246063" y="3255369"/>
            <a:ext cx="3505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 typeface="Arial" panose="020B0604020202020204" pitchFamily="34" charset="0"/>
              <a:buNone/>
            </a:pPr>
            <a:r>
              <a:rPr lang="en-CA" altLang="en-US" sz="2400" dirty="0">
                <a:latin typeface="Times Roman" pitchFamily="18" charset="0"/>
              </a:rPr>
              <a:t>Meeting Our Commitment to </a:t>
            </a:r>
            <a:r>
              <a:rPr lang="en-CA" altLang="en-US" sz="2400" b="1" dirty="0">
                <a:latin typeface="Times Roman" pitchFamily="18" charset="0"/>
              </a:rPr>
              <a:t>Convention on Biological Diversity </a:t>
            </a:r>
          </a:p>
          <a:p>
            <a:pPr fontAlgn="base">
              <a:spcBef>
                <a:spcPct val="0"/>
              </a:spcBef>
              <a:spcAft>
                <a:spcPct val="0"/>
              </a:spcAft>
              <a:buFont typeface="Arial" panose="020B0604020202020204" pitchFamily="34" charset="0"/>
              <a:buNone/>
            </a:pPr>
            <a:r>
              <a:rPr lang="en-CA" altLang="en-US" sz="2400" b="1" dirty="0">
                <a:latin typeface="Times Roman" pitchFamily="18" charset="0"/>
              </a:rPr>
              <a:t> </a:t>
            </a:r>
            <a:r>
              <a:rPr lang="en-CA" altLang="en-US" sz="2400" dirty="0">
                <a:latin typeface="Times Roman" pitchFamily="18" charset="0"/>
              </a:rPr>
              <a:t>to Increase Protection to 17% from 10% Currently</a:t>
            </a:r>
          </a:p>
        </p:txBody>
      </p:sp>
      <p:pic>
        <p:nvPicPr>
          <p:cNvPr id="29699" name="Picture 3" descr="C:\Users\Peter\Downloads\HAT 17%25 Prot Marxan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925"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33400" y="5444065"/>
            <a:ext cx="2430474" cy="584775"/>
          </a:xfrm>
          <a:prstGeom prst="rect">
            <a:avLst/>
          </a:prstGeom>
          <a:noFill/>
        </p:spPr>
        <p:txBody>
          <a:bodyPr wrap="non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Cost: $360M</a:t>
            </a:r>
          </a:p>
        </p:txBody>
      </p:sp>
    </p:spTree>
    <p:extLst>
      <p:ext uri="{BB962C8B-B14F-4D97-AF65-F5344CB8AC3E}">
        <p14:creationId xmlns:p14="http://schemas.microsoft.com/office/powerpoint/2010/main" val="1627244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Box 3"/>
          <p:cNvSpPr txBox="1">
            <a:spLocks noChangeArrowheads="1"/>
          </p:cNvSpPr>
          <p:nvPr/>
        </p:nvSpPr>
        <p:spPr bwMode="auto">
          <a:xfrm>
            <a:off x="533400" y="17526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endParaRPr lang="en-GB" altLang="en-US" sz="1800">
              <a:solidFill>
                <a:prstClr val="white"/>
              </a:solidFill>
              <a:latin typeface="Arial" panose="020B0604020202020204" pitchFamily="34" charset="0"/>
            </a:endParaRPr>
          </a:p>
        </p:txBody>
      </p:sp>
      <p:sp>
        <p:nvSpPr>
          <p:cNvPr id="3" name="TextBox 2"/>
          <p:cNvSpPr txBox="1"/>
          <p:nvPr/>
        </p:nvSpPr>
        <p:spPr>
          <a:xfrm>
            <a:off x="266987" y="880539"/>
            <a:ext cx="4343399" cy="4339650"/>
          </a:xfrm>
          <a:prstGeom prst="rect">
            <a:avLst/>
          </a:prstGeom>
          <a:noFill/>
        </p:spPr>
        <p:txBody>
          <a:bodyPr wrap="square">
            <a:spAutoFit/>
          </a:bodyPr>
          <a:lstStyle/>
          <a:p>
            <a:pPr fontAlgn="base">
              <a:spcBef>
                <a:spcPct val="0"/>
              </a:spcBef>
              <a:spcAft>
                <a:spcPct val="0"/>
              </a:spcAft>
              <a:defRPr/>
            </a:pPr>
            <a:r>
              <a:rPr lang="en-CA" sz="2800" b="1" dirty="0">
                <a:solidFill>
                  <a:schemeClr val="tx2"/>
                </a:solidFill>
                <a:latin typeface="Times New Roman" panose="02020603050405020304" pitchFamily="18" charset="0"/>
                <a:cs typeface="Times New Roman" panose="02020603050405020304" pitchFamily="18" charset="0"/>
              </a:rPr>
              <a:t>Financing Conservation via ‘Tax Shifting’</a:t>
            </a:r>
          </a:p>
          <a:p>
            <a:pPr fontAlgn="base">
              <a:spcBef>
                <a:spcPct val="0"/>
              </a:spcBef>
              <a:spcAft>
                <a:spcPct val="0"/>
              </a:spcAft>
              <a:defRPr/>
            </a:pPr>
            <a:endParaRPr lang="en-CA" sz="2800" b="1" dirty="0">
              <a:latin typeface="Times New Roman" panose="02020603050405020304" pitchFamily="18" charset="0"/>
              <a:cs typeface="Times New Roman" panose="02020603050405020304" pitchFamily="18" charset="0"/>
            </a:endParaRPr>
          </a:p>
          <a:p>
            <a:pPr marL="457200" indent="-457200" fontAlgn="base">
              <a:spcBef>
                <a:spcPct val="0"/>
              </a:spcBef>
              <a:spcAft>
                <a:spcPct val="0"/>
              </a:spcAft>
              <a:buFontTx/>
              <a:buAutoNum type="arabicParenR"/>
              <a:defRPr/>
            </a:pPr>
            <a:r>
              <a:rPr lang="en-CA" sz="2400" dirty="0">
                <a:latin typeface="Times New Roman" panose="02020603050405020304" pitchFamily="18" charset="0"/>
                <a:cs typeface="Times New Roman" panose="02020603050405020304" pitchFamily="18" charset="0"/>
              </a:rPr>
              <a:t>Municipal &amp; Provincial Governments Committed to Reduce Net Carbon </a:t>
            </a:r>
          </a:p>
          <a:p>
            <a:pPr marL="457200" indent="-457200" fontAlgn="base">
              <a:spcBef>
                <a:spcPct val="0"/>
              </a:spcBef>
              <a:spcAft>
                <a:spcPct val="0"/>
              </a:spcAft>
              <a:buFontTx/>
              <a:buAutoNum type="arabicParenR"/>
              <a:defRPr/>
            </a:pPr>
            <a:endParaRPr lang="en-CA" sz="2400" dirty="0">
              <a:latin typeface="Times New Roman" panose="02020603050405020304" pitchFamily="18" charset="0"/>
              <a:cs typeface="Times New Roman" panose="02020603050405020304" pitchFamily="18" charset="0"/>
            </a:endParaRPr>
          </a:p>
          <a:p>
            <a:pPr marL="457200" indent="-457200" fontAlgn="base">
              <a:spcBef>
                <a:spcPct val="0"/>
              </a:spcBef>
              <a:spcAft>
                <a:spcPct val="0"/>
              </a:spcAft>
              <a:buFontTx/>
              <a:buAutoNum type="arabicParenR"/>
              <a:defRPr/>
            </a:pPr>
            <a:r>
              <a:rPr lang="en-CA" sz="2400" dirty="0">
                <a:latin typeface="Times New Roman" panose="02020603050405020304" pitchFamily="18" charset="0"/>
                <a:cs typeface="Times New Roman" panose="02020603050405020304" pitchFamily="18" charset="0"/>
              </a:rPr>
              <a:t>Shift Property Tax from High to Low Ranked Parcels to Reflect Existing or Restore Ecosystem Services</a:t>
            </a:r>
            <a:endParaRPr lang="en-GB" sz="2400" dirty="0">
              <a:latin typeface="Times New Roman" panose="02020603050405020304" pitchFamily="18" charset="0"/>
              <a:cs typeface="Times New Roman" panose="02020603050405020304" pitchFamily="18" charset="0"/>
            </a:endParaRPr>
          </a:p>
        </p:txBody>
      </p:sp>
      <p:pic>
        <p:nvPicPr>
          <p:cNvPr id="7" name="Picture 3" descr="C:\Users\Peter\Downloads\HAT 17%25 Prot Marxan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799" y="908558"/>
            <a:ext cx="4120890" cy="533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626223" y="6241764"/>
            <a:ext cx="47244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Schuster et al. 2017 Cons. Lett.</a:t>
            </a:r>
          </a:p>
        </p:txBody>
      </p:sp>
      <p:sp>
        <p:nvSpPr>
          <p:cNvPr id="8" name="TextBox 5"/>
          <p:cNvSpPr txBox="1">
            <a:spLocks noChangeArrowheads="1"/>
          </p:cNvSpPr>
          <p:nvPr/>
        </p:nvSpPr>
        <p:spPr bwMode="auto">
          <a:xfrm>
            <a:off x="132894" y="5332323"/>
            <a:ext cx="47597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2400" b="1" dirty="0">
                <a:solidFill>
                  <a:srgbClr val="00B050"/>
                </a:solidFill>
                <a:latin typeface="Times New Roman" panose="02020603050405020304" pitchFamily="18" charset="0"/>
                <a:cs typeface="Times New Roman" panose="02020603050405020304" pitchFamily="18" charset="0"/>
              </a:rPr>
              <a:t>Reduction  Cost     Required Shift</a:t>
            </a:r>
            <a:endParaRPr lang="en-CA" altLang="en-US" sz="2400" dirty="0">
              <a:solidFill>
                <a:srgbClr val="00B050"/>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800" dirty="0">
              <a:latin typeface="Times New Roman" panose="02020603050405020304" pitchFamily="18" charset="0"/>
              <a:cs typeface="Times New Roman" panose="02020603050405020304" pitchFamily="18" charset="0"/>
            </a:endParaRPr>
          </a:p>
          <a:p>
            <a:pPr fontAlgn="base">
              <a:spcBef>
                <a:spcPct val="0"/>
              </a:spcBef>
              <a:spcAft>
                <a:spcPct val="0"/>
              </a:spcAft>
              <a:buFontTx/>
              <a:buNone/>
            </a:pPr>
            <a:r>
              <a:rPr lang="en-CA" altLang="en-US" sz="2400" dirty="0">
                <a:solidFill>
                  <a:srgbClr val="FF0000"/>
                </a:solidFill>
                <a:latin typeface="Times New Roman" panose="02020603050405020304" pitchFamily="18" charset="0"/>
                <a:cs typeface="Times New Roman" panose="02020603050405020304" pitchFamily="18" charset="0"/>
              </a:rPr>
              <a:t>100%	       $3.13m    $2.10 / $1mil</a:t>
            </a:r>
          </a:p>
        </p:txBody>
      </p:sp>
    </p:spTree>
    <p:extLst>
      <p:ext uri="{BB962C8B-B14F-4D97-AF65-F5344CB8AC3E}">
        <p14:creationId xmlns:p14="http://schemas.microsoft.com/office/powerpoint/2010/main" val="144927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bcfederationist.com/wp-content/uploads/2012/02/bc-old-growth-forest_102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735" y="1721042"/>
            <a:ext cx="3073730" cy="204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024" y="4318002"/>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2613" y="4817363"/>
            <a:ext cx="2071019" cy="13792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346211" y="5704391"/>
            <a:ext cx="2551223" cy="830997"/>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200594" y="744026"/>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379" y="4039696"/>
            <a:ext cx="2001245" cy="143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4968287"/>
            <a:ext cx="2338907" cy="156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5735" y="2099621"/>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788207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a:xfrm>
            <a:off x="160983" y="184486"/>
            <a:ext cx="5213861" cy="1491915"/>
          </a:xfrm>
        </p:spPr>
        <p:txBody>
          <a:bodyPr/>
          <a:lstStyle/>
          <a:p>
            <a:pPr algn="l" eaLnBrk="1" hangingPunct="1"/>
            <a:r>
              <a:rPr lang="en-US" altLang="en-US" sz="3600" dirty="0">
                <a:latin typeface="Times New Roman" panose="02020603050405020304" pitchFamily="18" charset="0"/>
                <a:cs typeface="Times New Roman" panose="02020603050405020304" pitchFamily="18" charset="0"/>
              </a:rPr>
              <a:t>Sacramento Valley Rice Fields – TNC</a:t>
            </a:r>
          </a:p>
        </p:txBody>
      </p:sp>
      <p:pic>
        <p:nvPicPr>
          <p:cNvPr id="2365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1981200"/>
            <a:ext cx="9743419"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mreynolds\Desktop\BoT Feb 13\Graphics\ca_mgb_frontmatter_landscape.png"/>
          <p:cNvPicPr>
            <a:picLocks noChangeAspect="1" noChangeArrowheads="1"/>
          </p:cNvPicPr>
          <p:nvPr/>
        </p:nvPicPr>
        <p:blipFill>
          <a:blip r:embed="rId3">
            <a:extLst>
              <a:ext uri="{28A0092B-C50C-407E-A947-70E740481C1C}">
                <a14:useLocalDpi xmlns:a14="http://schemas.microsoft.com/office/drawing/2010/main" val="0"/>
              </a:ext>
            </a:extLst>
          </a:blip>
          <a:srcRect t="-2" b="-687"/>
          <a:stretch>
            <a:fillRect/>
          </a:stretch>
        </p:blipFill>
        <p:spPr bwMode="auto">
          <a:xfrm>
            <a:off x="5334002" y="609723"/>
            <a:ext cx="4988356" cy="49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www.naturephoto-cz.com/photos/birds/dunlin-2_18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058" y="228600"/>
            <a:ext cx="203038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http://ibc.lynxeds.com/files/imagecache/photo_940/pictures/131685118.MFJvD3Rq._04F321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2683" y="4495972"/>
            <a:ext cx="2278377" cy="158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8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7749" y="590550"/>
            <a:ext cx="4587875" cy="1143000"/>
          </a:xfrm>
        </p:spPr>
        <p:txBody>
          <a:bodyPr rtlCol="0">
            <a:noAutofit/>
          </a:bodyPr>
          <a:lstStyle/>
          <a:p>
            <a:pPr eaLnBrk="1" fontAlgn="auto" hangingPunct="1">
              <a:spcAft>
                <a:spcPts val="0"/>
              </a:spcAft>
              <a:defRPr/>
            </a:pPr>
            <a:r>
              <a:rPr lang="en-US" sz="3600" dirty="0">
                <a:latin typeface="Times New Roman" panose="02020603050405020304" pitchFamily="18" charset="0"/>
                <a:cs typeface="Times New Roman" panose="02020603050405020304" pitchFamily="18" charset="0"/>
              </a:rPr>
              <a:t>Reverse Auctions</a:t>
            </a:r>
          </a:p>
        </p:txBody>
      </p:sp>
      <p:pic>
        <p:nvPicPr>
          <p:cNvPr id="2396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600" y="2019300"/>
            <a:ext cx="5080000"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0" y="609600"/>
            <a:ext cx="3756025"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21" name="Picture 5"/>
          <p:cNvPicPr>
            <a:picLocks noChangeAspect="1" noChangeArrowheads="1"/>
          </p:cNvPicPr>
          <p:nvPr/>
        </p:nvPicPr>
        <p:blipFill>
          <a:blip r:embed="rId5">
            <a:extLst>
              <a:ext uri="{28A0092B-C50C-407E-A947-70E740481C1C}">
                <a14:useLocalDpi xmlns:a14="http://schemas.microsoft.com/office/drawing/2010/main" val="0"/>
              </a:ext>
            </a:extLst>
          </a:blip>
          <a:srcRect r="11472"/>
          <a:stretch>
            <a:fillRect/>
          </a:stretch>
        </p:blipFill>
        <p:spPr bwMode="auto">
          <a:xfrm>
            <a:off x="79380" y="3643436"/>
            <a:ext cx="3756025" cy="268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0771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150" t="12325"/>
          <a:stretch/>
        </p:blipFill>
        <p:spPr bwMode="auto">
          <a:xfrm>
            <a:off x="5138795" y="1608667"/>
            <a:ext cx="3456843" cy="5118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http://www.bcfederationist.com/wp-content/uploads/2012/02/bc-old-growth-forest_1025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90" y="1620762"/>
            <a:ext cx="1952775" cy="129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52857" y="4470605"/>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322" y="3181451"/>
            <a:ext cx="1935666" cy="128915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77777" y="5337729"/>
            <a:ext cx="1869155" cy="1200329"/>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91024" y="863844"/>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556" y="3900313"/>
            <a:ext cx="1805311" cy="1294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3200" y="5263888"/>
            <a:ext cx="1957907" cy="1307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46684" y="1885820"/>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288101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7" name="Picture 2" descr="http://www.bcfederationist.com/wp-content/uploads/2012/02/bc-old-growth-forest_102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781" y="417323"/>
            <a:ext cx="2784003" cy="185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708" name="TextBox 3"/>
          <p:cNvSpPr txBox="1">
            <a:spLocks noChangeArrowheads="1"/>
          </p:cNvSpPr>
          <p:nvPr/>
        </p:nvSpPr>
        <p:spPr bwMode="auto">
          <a:xfrm>
            <a:off x="172141" y="129451"/>
            <a:ext cx="533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fontAlgn="base">
              <a:spcBef>
                <a:spcPct val="0"/>
              </a:spcBef>
              <a:spcAft>
                <a:spcPct val="0"/>
              </a:spcAft>
            </a:pPr>
            <a:r>
              <a:rPr lang="en-US" altLang="en-US" sz="4000" b="1" dirty="0">
                <a:solidFill>
                  <a:schemeClr val="tx2"/>
                </a:solidFill>
                <a:latin typeface="+mn-lt"/>
                <a:cs typeface="Times New Roman" panose="02020603050405020304" pitchFamily="18" charset="0"/>
              </a:rPr>
              <a:t>Conclusions</a:t>
            </a:r>
            <a:endParaRPr lang="en-US" altLang="en-US" b="1" dirty="0">
              <a:solidFill>
                <a:schemeClr val="tx2"/>
              </a:solidFill>
              <a:latin typeface="+mn-lt"/>
              <a:cs typeface="Times New Roman" panose="02020603050405020304" pitchFamily="18" charset="0"/>
            </a:endParaRPr>
          </a:p>
        </p:txBody>
      </p:sp>
      <p:pic>
        <p:nvPicPr>
          <p:cNvPr id="2050" name="Picture 2" descr="Image result for streams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438400"/>
            <a:ext cx="183122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Image result for organic farm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1800" y="4419600"/>
            <a:ext cx="1777656" cy="118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969" y="3406743"/>
            <a:ext cx="1549629" cy="11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28600" y="856357"/>
            <a:ext cx="6627743" cy="5632311"/>
          </a:xfrm>
          <a:prstGeom prst="rect">
            <a:avLst/>
          </a:prstGeom>
          <a:noFill/>
        </p:spPr>
        <p:txBody>
          <a:bodyPr wrap="square" rtlCol="0">
            <a:spAutoFit/>
          </a:bodyPr>
          <a:lstStyle/>
          <a:p>
            <a:r>
              <a:rPr lang="en-US" sz="2400" dirty="0">
                <a:latin typeface="Times New Roman" panose="02020603050405020304" pitchFamily="18" charset="0"/>
                <a:cs typeface="Times New Roman" pitchFamily="18" charset="0"/>
              </a:rPr>
              <a:t>Composite Occupancy Maps Offer a Direct Route to Site Prioritization</a:t>
            </a:r>
          </a:p>
          <a:p>
            <a:endParaRPr lang="en-US" sz="2400" dirty="0">
              <a:latin typeface="Times New Roman" panose="02020603050405020304" pitchFamily="18" charset="0"/>
              <a:cs typeface="Times New Roman" pitchFamily="18" charset="0"/>
            </a:endParaRPr>
          </a:p>
          <a:p>
            <a:r>
              <a:rPr lang="en-US" sz="2400" dirty="0">
                <a:latin typeface="Times New Roman" panose="02020603050405020304" pitchFamily="18" charset="0"/>
                <a:cs typeface="Times New Roman" pitchFamily="18" charset="0"/>
              </a:rPr>
              <a:t>Parcel-level Prioritization Aids Decision-making by Engaging Stakeholders in Targets, Goal-setting and Policy Scenarios</a:t>
            </a:r>
          </a:p>
          <a:p>
            <a:endParaRPr lang="en-US" sz="2400" dirty="0">
              <a:latin typeface="Times New Roman" panose="02020603050405020304" pitchFamily="18" charset="0"/>
              <a:cs typeface="Times New Roman" pitchFamily="18" charset="0"/>
            </a:endParaRPr>
          </a:p>
          <a:p>
            <a:r>
              <a:rPr lang="en-US" sz="2400" dirty="0">
                <a:latin typeface="Times New Roman" panose="02020603050405020304" pitchFamily="18" charset="0"/>
                <a:cs typeface="Times New Roman" pitchFamily="18" charset="0"/>
              </a:rPr>
              <a:t>Of ~600 Species At Risk in Canada, ~450 Rely on Human-dominated Landscapes, where &lt;10% of Historic Ecosystems have been Conserved</a:t>
            </a:r>
          </a:p>
          <a:p>
            <a:endParaRPr lang="en-US" sz="2400" dirty="0">
              <a:latin typeface="Times New Roman" panose="02020603050405020304" pitchFamily="18" charset="0"/>
              <a:cs typeface="Times New Roman" pitchFamily="18" charset="0"/>
            </a:endParaRPr>
          </a:p>
          <a:p>
            <a:r>
              <a:rPr lang="en-US" sz="2400" dirty="0">
                <a:latin typeface="Times New Roman" panose="02020603050405020304" pitchFamily="18" charset="0"/>
                <a:cs typeface="Times New Roman" pitchFamily="18" charset="0"/>
              </a:rPr>
              <a:t>Meeting Treaty Targets to Conserve 17% of Terrestrial Ecosystems and Stem Extinction will Require Strategic Incentivizes to Conserve Private Land</a:t>
            </a:r>
          </a:p>
        </p:txBody>
      </p:sp>
    </p:spTree>
    <p:extLst>
      <p:ext uri="{BB962C8B-B14F-4D97-AF65-F5344CB8AC3E}">
        <p14:creationId xmlns:p14="http://schemas.microsoft.com/office/powerpoint/2010/main" val="145196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Why </a:t>
            </a:r>
            <a:r>
              <a:rPr lang="en-CA" b="1" dirty="0" err="1"/>
              <a:t>Marxan</a:t>
            </a:r>
            <a:r>
              <a:rPr lang="en-CA" b="1" dirty="0"/>
              <a:t>?</a:t>
            </a:r>
          </a:p>
        </p:txBody>
      </p:sp>
      <p:sp>
        <p:nvSpPr>
          <p:cNvPr id="3" name="Content Placeholder 2"/>
          <p:cNvSpPr>
            <a:spLocks noGrp="1"/>
          </p:cNvSpPr>
          <p:nvPr>
            <p:ph idx="1"/>
          </p:nvPr>
        </p:nvSpPr>
        <p:spPr>
          <a:xfrm>
            <a:off x="457200" y="1902357"/>
            <a:ext cx="8229600" cy="4525963"/>
          </a:xfrm>
        </p:spPr>
        <p:txBody>
          <a:bodyPr>
            <a:normAutofit/>
          </a:bodyPr>
          <a:lstStyle/>
          <a:p>
            <a:r>
              <a:rPr lang="en-CA" dirty="0"/>
              <a:t>Aids systematic conservation planning</a:t>
            </a:r>
          </a:p>
          <a:p>
            <a:r>
              <a:rPr lang="en-CA" dirty="0"/>
              <a:t>Near optimal spatial reserve systems</a:t>
            </a:r>
          </a:p>
          <a:p>
            <a:r>
              <a:rPr lang="en-CA" dirty="0"/>
              <a:t>Most widely used worldwide</a:t>
            </a:r>
            <a:endParaRPr lang="en-US" dirty="0"/>
          </a:p>
          <a:p>
            <a:r>
              <a:rPr lang="en-US" dirty="0"/>
              <a:t>Transparent, inclusive and defensible decision making process</a:t>
            </a:r>
          </a:p>
          <a:p>
            <a:endParaRPr lang="en-US" dirty="0"/>
          </a:p>
          <a:p>
            <a:endParaRPr lang="en-US" dirty="0"/>
          </a:p>
          <a:p>
            <a:pPr marL="0" indent="0">
              <a:buNone/>
            </a:pPr>
            <a:r>
              <a:rPr lang="en-US" dirty="0"/>
              <a:t> </a:t>
            </a:r>
          </a:p>
        </p:txBody>
      </p:sp>
      <p:grpSp>
        <p:nvGrpSpPr>
          <p:cNvPr id="5" name="Group 4"/>
          <p:cNvGrpSpPr/>
          <p:nvPr/>
        </p:nvGrpSpPr>
        <p:grpSpPr>
          <a:xfrm>
            <a:off x="2440700" y="4146485"/>
            <a:ext cx="4262600" cy="2170590"/>
            <a:chOff x="3783953" y="3484449"/>
            <a:chExt cx="4847778" cy="2513317"/>
          </a:xfrm>
          <a:noFill/>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83953" y="3484449"/>
              <a:ext cx="4847778" cy="2508198"/>
            </a:xfrm>
            <a:prstGeom prst="rect">
              <a:avLst/>
            </a:prstGeom>
            <a:grpFill/>
            <a:ln w="9525">
              <a:solidFill>
                <a:schemeClr val="tx1"/>
              </a:solidFill>
              <a:miter lim="800000"/>
              <a:headEnd/>
              <a:tailEnd/>
            </a:ln>
            <a:extLst/>
          </p:spPr>
        </p:pic>
        <p:sp>
          <p:nvSpPr>
            <p:cNvPr id="4" name="TextBox 3"/>
            <p:cNvSpPr txBox="1"/>
            <p:nvPr/>
          </p:nvSpPr>
          <p:spPr>
            <a:xfrm>
              <a:off x="7910004" y="5628434"/>
              <a:ext cx="652743" cy="369332"/>
            </a:xfrm>
            <a:prstGeom prst="rect">
              <a:avLst/>
            </a:prstGeom>
            <a:grpFill/>
            <a:ln>
              <a:solidFill>
                <a:schemeClr val="tx1"/>
              </a:solidFill>
            </a:ln>
          </p:spPr>
          <p:txBody>
            <a:bodyPr wrap="none" rtlCol="0">
              <a:spAutoFit/>
            </a:bodyPr>
            <a:lstStyle/>
            <a:p>
              <a:r>
                <a:rPr lang="en-CA" dirty="0"/>
                <a:t>2009</a:t>
              </a:r>
            </a:p>
          </p:txBody>
        </p:sp>
      </p:grpSp>
    </p:spTree>
    <p:extLst>
      <p:ext uri="{BB962C8B-B14F-4D97-AF65-F5344CB8AC3E}">
        <p14:creationId xmlns:p14="http://schemas.microsoft.com/office/powerpoint/2010/main" val="3791726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0509"/>
            <a:ext cx="8229600" cy="2806101"/>
          </a:xfrm>
        </p:spPr>
        <p:txBody>
          <a:bodyPr/>
          <a:lstStyle/>
          <a:p>
            <a:r>
              <a:rPr lang="en-CA" sz="4400" b="1" dirty="0"/>
              <a:t>Current work: </a:t>
            </a:r>
            <a:br>
              <a:rPr lang="en-CA" sz="3600" b="1" dirty="0"/>
            </a:br>
            <a:r>
              <a:rPr lang="en-US" sz="3600" b="1" i="1" dirty="0"/>
              <a:t>Optimizing conservation of migratory species over their full annual cycle </a:t>
            </a:r>
            <a:br>
              <a:rPr lang="en-CA" sz="3600" i="1" dirty="0"/>
            </a:br>
            <a:r>
              <a:rPr lang="en-US" sz="3600" b="1" i="1" dirty="0"/>
              <a:t>in the Western Hemisphere</a:t>
            </a:r>
            <a:br>
              <a:rPr lang="en-CA" sz="3600" dirty="0"/>
            </a:br>
            <a:endParaRPr lang="en-CA" sz="3600" b="1" dirty="0"/>
          </a:p>
        </p:txBody>
      </p:sp>
      <p:sp>
        <p:nvSpPr>
          <p:cNvPr id="3" name="Content Placeholder 2"/>
          <p:cNvSpPr>
            <a:spLocks noGrp="1"/>
          </p:cNvSpPr>
          <p:nvPr>
            <p:ph idx="1"/>
          </p:nvPr>
        </p:nvSpPr>
        <p:spPr>
          <a:xfrm>
            <a:off x="457200" y="3662674"/>
            <a:ext cx="8229600" cy="2274817"/>
          </a:xfrm>
        </p:spPr>
        <p:txBody>
          <a:bodyPr>
            <a:normAutofit/>
          </a:bodyPr>
          <a:lstStyle/>
          <a:p>
            <a:r>
              <a:rPr lang="en-CA" dirty="0"/>
              <a:t>Relative abundance models from </a:t>
            </a:r>
            <a:r>
              <a:rPr lang="en-CA" dirty="0" err="1"/>
              <a:t>eBird</a:t>
            </a:r>
            <a:endParaRPr lang="en-CA" dirty="0"/>
          </a:p>
          <a:p>
            <a:r>
              <a:rPr lang="en-CA" dirty="0"/>
              <a:t>109 Neotropical migrant bird species</a:t>
            </a:r>
          </a:p>
          <a:p>
            <a:r>
              <a:rPr lang="en-CA" dirty="0"/>
              <a:t>Full annual cycle </a:t>
            </a:r>
          </a:p>
          <a:p>
            <a:endParaRPr lang="en-CA" sz="3900" b="1" dirty="0">
              <a:solidFill>
                <a:srgbClr val="FF0000"/>
              </a:solidFill>
            </a:endParaRPr>
          </a:p>
        </p:txBody>
      </p:sp>
    </p:spTree>
    <p:extLst>
      <p:ext uri="{BB962C8B-B14F-4D97-AF65-F5344CB8AC3E}">
        <p14:creationId xmlns:p14="http://schemas.microsoft.com/office/powerpoint/2010/main" val="3178025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7860-9468-4062-B6BC-C83D5C6245B8}"/>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560FC28B-DE80-42E6-A061-205753324390}"/>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D8F16006-CA73-4B72-8EAF-B9499790F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0"/>
            <a:ext cx="7850038" cy="6858000"/>
          </a:xfrm>
          <a:prstGeom prst="rect">
            <a:avLst/>
          </a:prstGeom>
        </p:spPr>
      </p:pic>
      <p:pic>
        <p:nvPicPr>
          <p:cNvPr id="6" name="Picture 5">
            <a:extLst>
              <a:ext uri="{FF2B5EF4-FFF2-40B4-BE49-F238E27FC236}">
                <a16:creationId xmlns:a16="http://schemas.microsoft.com/office/drawing/2014/main" id="{2B85C0EE-3518-4459-909C-0E36B57E41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6474" y="6369803"/>
            <a:ext cx="1080764" cy="440272"/>
          </a:xfrm>
          <a:prstGeom prst="rect">
            <a:avLst/>
          </a:prstGeom>
        </p:spPr>
      </p:pic>
      <p:pic>
        <p:nvPicPr>
          <p:cNvPr id="7" name="Picture 6">
            <a:extLst>
              <a:ext uri="{FF2B5EF4-FFF2-40B4-BE49-F238E27FC236}">
                <a16:creationId xmlns:a16="http://schemas.microsoft.com/office/drawing/2014/main" id="{9E2FF8F4-0FCC-4A59-9E75-392A0394A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488" y="4079892"/>
            <a:ext cx="1725379" cy="1018757"/>
          </a:xfrm>
          <a:prstGeom prst="rect">
            <a:avLst/>
          </a:prstGeom>
        </p:spPr>
      </p:pic>
    </p:spTree>
    <p:extLst>
      <p:ext uri="{BB962C8B-B14F-4D97-AF65-F5344CB8AC3E}">
        <p14:creationId xmlns:p14="http://schemas.microsoft.com/office/powerpoint/2010/main" val="898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802" y="-10625"/>
            <a:ext cx="6875384" cy="68580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802" y="-10625"/>
            <a:ext cx="6875384" cy="6858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5802" y="-10625"/>
            <a:ext cx="6875384" cy="68580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5802" y="-10625"/>
            <a:ext cx="6875384" cy="6858000"/>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802" y="-10625"/>
            <a:ext cx="6875384" cy="685800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85802" y="-10625"/>
            <a:ext cx="6875384" cy="6858000"/>
          </a:xfrm>
          <a:prstGeom prst="rect">
            <a:avLst/>
          </a:prstGeom>
        </p:spPr>
      </p:pic>
    </p:spTree>
    <p:extLst>
      <p:ext uri="{BB962C8B-B14F-4D97-AF65-F5344CB8AC3E}">
        <p14:creationId xmlns:p14="http://schemas.microsoft.com/office/powerpoint/2010/main" val="16099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CF196CD-6515-4D7B-A88F-4E899BD847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308" y="0"/>
            <a:ext cx="6875384" cy="6858000"/>
          </a:xfrm>
          <a:prstGeom prst="rect">
            <a:avLst/>
          </a:prstGeom>
        </p:spPr>
      </p:pic>
      <p:sp>
        <p:nvSpPr>
          <p:cNvPr id="4" name="TextBox 3">
            <a:extLst>
              <a:ext uri="{FF2B5EF4-FFF2-40B4-BE49-F238E27FC236}">
                <a16:creationId xmlns:a16="http://schemas.microsoft.com/office/drawing/2014/main" id="{08704EB3-EA09-4B52-AADD-E83E8068E789}"/>
              </a:ext>
            </a:extLst>
          </p:cNvPr>
          <p:cNvSpPr txBox="1"/>
          <p:nvPr/>
        </p:nvSpPr>
        <p:spPr>
          <a:xfrm>
            <a:off x="270181" y="1888059"/>
            <a:ext cx="3026935" cy="1754326"/>
          </a:xfrm>
          <a:prstGeom prst="rect">
            <a:avLst/>
          </a:prstGeom>
          <a:solidFill>
            <a:schemeClr val="bg1"/>
          </a:solidFill>
          <a:ln>
            <a:solidFill>
              <a:schemeClr val="tx1"/>
            </a:solidFill>
          </a:ln>
        </p:spPr>
        <p:txBody>
          <a:bodyPr wrap="square" rtlCol="0">
            <a:spAutoFit/>
          </a:bodyPr>
          <a:lstStyle/>
          <a:p>
            <a:r>
              <a:rPr lang="en-US" b="1" dirty="0"/>
              <a:t>Annual cycle plans were more efficient than single-season plans and reduced the area needed to meet 17% targets by up to 43%. </a:t>
            </a:r>
          </a:p>
        </p:txBody>
      </p:sp>
    </p:spTree>
    <p:extLst>
      <p:ext uri="{BB962C8B-B14F-4D97-AF65-F5344CB8AC3E}">
        <p14:creationId xmlns:p14="http://schemas.microsoft.com/office/powerpoint/2010/main" val="154708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A0A92-89C3-452C-9D79-BF91042236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308" y="0"/>
            <a:ext cx="6875384" cy="6858000"/>
          </a:xfrm>
          <a:prstGeom prst="rect">
            <a:avLst/>
          </a:prstGeom>
        </p:spPr>
      </p:pic>
      <p:sp>
        <p:nvSpPr>
          <p:cNvPr id="4" name="Rectangle 3">
            <a:extLst>
              <a:ext uri="{FF2B5EF4-FFF2-40B4-BE49-F238E27FC236}">
                <a16:creationId xmlns:a16="http://schemas.microsoft.com/office/drawing/2014/main" id="{325E7998-C806-4546-844A-5E2ED15DB031}"/>
              </a:ext>
            </a:extLst>
          </p:cNvPr>
          <p:cNvSpPr/>
          <p:nvPr/>
        </p:nvSpPr>
        <p:spPr>
          <a:xfrm>
            <a:off x="184638" y="1637355"/>
            <a:ext cx="2998177" cy="2585323"/>
          </a:xfrm>
          <a:prstGeom prst="rect">
            <a:avLst/>
          </a:prstGeom>
          <a:solidFill>
            <a:schemeClr val="bg1"/>
          </a:solidFill>
          <a:ln>
            <a:solidFill>
              <a:schemeClr val="tx1"/>
            </a:solidFill>
          </a:ln>
        </p:spPr>
        <p:txBody>
          <a:bodyPr wrap="square">
            <a:spAutoFit/>
          </a:bodyPr>
          <a:lstStyle/>
          <a:p>
            <a:r>
              <a:rPr lang="en-US" b="1" dirty="0"/>
              <a:t>Area efficiency was maximized when land converted by human activity (e.g., agricultural, urban) was included in solutions, suggesting that working landscapes contribute positively to conservation. </a:t>
            </a:r>
            <a:endParaRPr lang="en-CA" dirty="0"/>
          </a:p>
        </p:txBody>
      </p:sp>
    </p:spTree>
    <p:extLst>
      <p:ext uri="{BB962C8B-B14F-4D97-AF65-F5344CB8AC3E}">
        <p14:creationId xmlns:p14="http://schemas.microsoft.com/office/powerpoint/2010/main" val="38394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                 </a:t>
            </a:r>
            <a:r>
              <a:rPr lang="en-US" b="1" dirty="0" err="1">
                <a:latin typeface="+mn-lt"/>
              </a:rPr>
              <a:t>prioritizr</a:t>
            </a:r>
            <a:endParaRPr lang="en-US" b="1" dirty="0">
              <a:latin typeface="+mn-lt"/>
            </a:endParaRP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3908" y="274638"/>
            <a:ext cx="2002470" cy="1185409"/>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788" y="1865470"/>
            <a:ext cx="4008804" cy="3503235"/>
          </a:xfrm>
          <a:prstGeom prst="rect">
            <a:avLst/>
          </a:prstGeom>
          <a:ln>
            <a:solidFill>
              <a:schemeClr val="tx1"/>
            </a:solid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22" y="97096"/>
            <a:ext cx="2305869" cy="2641083"/>
          </a:xfrm>
          <a:prstGeom prst="rect">
            <a:avLst/>
          </a:prstGeom>
        </p:spPr>
      </p:pic>
      <p:pic>
        <p:nvPicPr>
          <p:cNvPr id="13" name="Picture 12"/>
          <p:cNvPicPr>
            <a:picLocks noChangeAspect="1"/>
          </p:cNvPicPr>
          <p:nvPr/>
        </p:nvPicPr>
        <p:blipFill>
          <a:blip r:embed="rId6"/>
          <a:stretch>
            <a:fillRect/>
          </a:stretch>
        </p:blipFill>
        <p:spPr>
          <a:xfrm>
            <a:off x="42381" y="2883913"/>
            <a:ext cx="4895850" cy="1619250"/>
          </a:xfrm>
          <a:prstGeom prst="rect">
            <a:avLst/>
          </a:prstGeom>
          <a:ln>
            <a:solidFill>
              <a:schemeClr val="tx1"/>
            </a:solidFill>
          </a:ln>
        </p:spPr>
      </p:pic>
      <p:sp>
        <p:nvSpPr>
          <p:cNvPr id="17" name="Rectangle 3"/>
          <p:cNvSpPr>
            <a:spLocks noChangeArrowheads="1"/>
          </p:cNvSpPr>
          <p:nvPr/>
        </p:nvSpPr>
        <p:spPr bwMode="auto">
          <a:xfrm>
            <a:off x="327621" y="4680166"/>
            <a:ext cx="4108577" cy="682731"/>
          </a:xfrm>
          <a:prstGeom prst="rect">
            <a:avLst/>
          </a:prstGeom>
          <a:solidFill>
            <a:schemeClr val="bg1"/>
          </a:solidFill>
          <a:ln>
            <a:solidFill>
              <a:schemeClr val="tx1"/>
            </a:solidFill>
          </a:ln>
          <a:effectLst/>
        </p:spPr>
        <p:txBody>
          <a:bodyPr vert="horz" wrap="square" lIns="64008" tIns="64008" rIns="64008"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rPr>
              <a:t>Hanson JO, Schuster R, Morrell N, </a:t>
            </a:r>
            <a:r>
              <a:rPr kumimoji="0" lang="en-US" altLang="en-US" sz="1200" b="0" i="0" u="none" strike="noStrike" cap="none" normalizeH="0" baseline="0" dirty="0" err="1">
                <a:ln>
                  <a:noFill/>
                </a:ln>
                <a:solidFill>
                  <a:srgbClr val="333333"/>
                </a:solidFill>
                <a:effectLst/>
              </a:rPr>
              <a:t>Strimas</a:t>
            </a:r>
            <a:r>
              <a:rPr kumimoji="0" lang="en-US" altLang="en-US" sz="1200" b="0" i="0" u="none" strike="noStrike" cap="none" normalizeH="0" baseline="0" dirty="0">
                <a:ln>
                  <a:noFill/>
                </a:ln>
                <a:solidFill>
                  <a:srgbClr val="333333"/>
                </a:solidFill>
                <a:effectLst/>
              </a:rPr>
              <a:t>-Mackey M, Watts ME, </a:t>
            </a:r>
            <a:r>
              <a:rPr kumimoji="0" lang="en-US" altLang="en-US" sz="1200" b="0" i="0" u="none" strike="noStrike" cap="none" normalizeH="0" baseline="0" dirty="0" err="1">
                <a:ln>
                  <a:noFill/>
                </a:ln>
                <a:solidFill>
                  <a:srgbClr val="333333"/>
                </a:solidFill>
                <a:effectLst/>
              </a:rPr>
              <a:t>Arcese</a:t>
            </a:r>
            <a:r>
              <a:rPr kumimoji="0" lang="en-US" altLang="en-US" sz="1200" b="0" i="0" u="none" strike="noStrike" cap="none" normalizeH="0" baseline="0" dirty="0">
                <a:ln>
                  <a:noFill/>
                </a:ln>
                <a:solidFill>
                  <a:srgbClr val="333333"/>
                </a:solidFill>
                <a:effectLst/>
              </a:rPr>
              <a:t> P, Bennett J, </a:t>
            </a:r>
            <a:r>
              <a:rPr kumimoji="0" lang="en-US" altLang="en-US" sz="1200" b="0" i="0" u="none" strike="noStrike" cap="none" normalizeH="0" baseline="0" dirty="0" err="1">
                <a:ln>
                  <a:noFill/>
                </a:ln>
                <a:solidFill>
                  <a:srgbClr val="333333"/>
                </a:solidFill>
                <a:effectLst/>
              </a:rPr>
              <a:t>Possingham</a:t>
            </a:r>
            <a:r>
              <a:rPr kumimoji="0" lang="en-US" altLang="en-US" sz="1200" b="0" i="0" u="none" strike="noStrike" cap="none" normalizeH="0" baseline="0" dirty="0">
                <a:ln>
                  <a:noFill/>
                </a:ln>
                <a:solidFill>
                  <a:srgbClr val="333333"/>
                </a:solidFill>
                <a:effectLst/>
              </a:rPr>
              <a:t> HP (2017). </a:t>
            </a:r>
            <a:r>
              <a:rPr kumimoji="0" lang="en-US" altLang="en-US" sz="1200" b="0" i="0" u="none" strike="noStrike" cap="none" normalizeH="0" baseline="0" dirty="0" err="1">
                <a:ln>
                  <a:noFill/>
                </a:ln>
                <a:solidFill>
                  <a:srgbClr val="333333"/>
                </a:solidFill>
                <a:effectLst/>
              </a:rPr>
              <a:t>prioritizr</a:t>
            </a:r>
            <a:r>
              <a:rPr kumimoji="0" lang="en-US" altLang="en-US" sz="1200" b="0" i="0" u="none" strike="noStrike" cap="none" normalizeH="0" baseline="0" dirty="0">
                <a:ln>
                  <a:noFill/>
                </a:ln>
                <a:solidFill>
                  <a:srgbClr val="333333"/>
                </a:solidFill>
                <a:effectLst/>
              </a:rPr>
              <a:t>: Systematic Conservation Prioritization in R. R package version 3.0.3.</a:t>
            </a:r>
            <a:r>
              <a:rPr kumimoji="0" lang="en-US" altLang="en-US" sz="1200" b="0" i="0" u="none" strike="noStrike" cap="none" normalizeH="0" baseline="0" dirty="0">
                <a:ln>
                  <a:noFill/>
                </a:ln>
                <a:solidFill>
                  <a:schemeClr val="tx1"/>
                </a:solidFill>
                <a:effectLst/>
              </a:rPr>
              <a:t> </a:t>
            </a:r>
          </a:p>
        </p:txBody>
      </p:sp>
      <p:sp>
        <p:nvSpPr>
          <p:cNvPr id="18" name="Rectangle 17"/>
          <p:cNvSpPr/>
          <p:nvPr/>
        </p:nvSpPr>
        <p:spPr>
          <a:xfrm>
            <a:off x="1918248" y="5563040"/>
            <a:ext cx="5756704" cy="523220"/>
          </a:xfrm>
          <a:prstGeom prst="rect">
            <a:avLst/>
          </a:prstGeom>
        </p:spPr>
        <p:txBody>
          <a:bodyPr wrap="none">
            <a:spAutoFit/>
          </a:bodyPr>
          <a:lstStyle/>
          <a:p>
            <a:r>
              <a:rPr lang="en-US" altLang="en-US" sz="2800" dirty="0">
                <a:solidFill>
                  <a:srgbClr val="333333"/>
                </a:solidFill>
                <a:hlinkClick r:id="rId7"/>
              </a:rPr>
              <a:t>https://github.com/prioritizr/prioritizr</a:t>
            </a:r>
            <a:endParaRPr lang="en-US" sz="2800" dirty="0"/>
          </a:p>
        </p:txBody>
      </p:sp>
    </p:spTree>
    <p:extLst>
      <p:ext uri="{BB962C8B-B14F-4D97-AF65-F5344CB8AC3E}">
        <p14:creationId xmlns:p14="http://schemas.microsoft.com/office/powerpoint/2010/main" val="160491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Under development</a:t>
            </a:r>
          </a:p>
        </p:txBody>
      </p:sp>
      <p:sp>
        <p:nvSpPr>
          <p:cNvPr id="3" name="Content Placeholder 2"/>
          <p:cNvSpPr>
            <a:spLocks noGrp="1"/>
          </p:cNvSpPr>
          <p:nvPr>
            <p:ph idx="1"/>
          </p:nvPr>
        </p:nvSpPr>
        <p:spPr/>
        <p:txBody>
          <a:bodyPr>
            <a:normAutofit/>
          </a:bodyPr>
          <a:lstStyle/>
          <a:p>
            <a:pPr marL="0" indent="0">
              <a:buNone/>
            </a:pPr>
            <a:r>
              <a:rPr lang="en-US" dirty="0"/>
              <a:t>Combine CDFCP tool with </a:t>
            </a:r>
            <a:r>
              <a:rPr lang="en-US" dirty="0" err="1"/>
              <a:t>prioritizr</a:t>
            </a:r>
            <a:r>
              <a:rPr lang="en-US" dirty="0"/>
              <a:t> to allow users to interactively build and customize conservation planning problems.</a:t>
            </a:r>
          </a:p>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455" y="3485080"/>
            <a:ext cx="2305869" cy="2641083"/>
          </a:xfrm>
          <a:prstGeom prst="rect">
            <a:avLst/>
          </a:prstGeom>
        </p:spPr>
      </p:pic>
      <p:pic>
        <p:nvPicPr>
          <p:cNvPr id="8"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92" y="3543270"/>
            <a:ext cx="4050218" cy="2524702"/>
          </a:xfrm>
          <a:prstGeom prst="rect">
            <a:avLst/>
          </a:prstGeom>
          <a:ln>
            <a:solidFill>
              <a:schemeClr val="tx1"/>
            </a:solidFill>
          </a:ln>
        </p:spPr>
      </p:pic>
      <p:sp>
        <p:nvSpPr>
          <p:cNvPr id="7" name="Plus 6"/>
          <p:cNvSpPr/>
          <p:nvPr/>
        </p:nvSpPr>
        <p:spPr>
          <a:xfrm>
            <a:off x="4785782" y="4348421"/>
            <a:ext cx="914400" cy="9144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497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What can </a:t>
            </a:r>
            <a:r>
              <a:rPr lang="en-CA" b="1" dirty="0" err="1"/>
              <a:t>Marxan</a:t>
            </a:r>
            <a:r>
              <a:rPr lang="en-CA" b="1" dirty="0"/>
              <a:t> do?</a:t>
            </a:r>
          </a:p>
        </p:txBody>
      </p:sp>
      <p:sp>
        <p:nvSpPr>
          <p:cNvPr id="3" name="Content Placeholder 2"/>
          <p:cNvSpPr>
            <a:spLocks noGrp="1"/>
          </p:cNvSpPr>
          <p:nvPr>
            <p:ph idx="1"/>
          </p:nvPr>
        </p:nvSpPr>
        <p:spPr>
          <a:xfrm>
            <a:off x="457200" y="2146829"/>
            <a:ext cx="8229600" cy="4389437"/>
          </a:xfrm>
        </p:spPr>
        <p:txBody>
          <a:bodyPr>
            <a:normAutofit fontScale="92500" lnSpcReduction="20000"/>
          </a:bodyPr>
          <a:lstStyle/>
          <a:p>
            <a:r>
              <a:rPr lang="en-CA" dirty="0"/>
              <a:t>Identify areas that meet targets for a range of input features for minimal cost</a:t>
            </a:r>
          </a:p>
          <a:p>
            <a:r>
              <a:rPr lang="en-CA" dirty="0"/>
              <a:t>Uses concept of complementarity </a:t>
            </a:r>
            <a:br>
              <a:rPr lang="en-CA" dirty="0"/>
            </a:br>
            <a:r>
              <a:rPr lang="en-CA" sz="2200" i="1" dirty="0"/>
              <a:t>(Select new conservation areas so that each one complements the others in the biodiversity features they contain)</a:t>
            </a:r>
          </a:p>
          <a:p>
            <a:r>
              <a:rPr lang="en-CA" dirty="0"/>
              <a:t>Can maximise compactness</a:t>
            </a:r>
          </a:p>
          <a:p>
            <a:r>
              <a:rPr lang="en-CA" dirty="0"/>
              <a:t>Can include data on ecological processes, threats, and condition</a:t>
            </a:r>
          </a:p>
          <a:p>
            <a:pPr marL="0" indent="0" algn="ctr">
              <a:buNone/>
            </a:pPr>
            <a:br>
              <a:rPr lang="en-CA" sz="3900" b="1" dirty="0">
                <a:solidFill>
                  <a:srgbClr val="FF0000"/>
                </a:solidFill>
              </a:rPr>
            </a:br>
            <a:r>
              <a:rPr lang="en-CA" sz="3900" b="1" dirty="0">
                <a:solidFill>
                  <a:srgbClr val="FF0000"/>
                </a:solidFill>
              </a:rPr>
              <a:t>Decision-support, not a decision-maker</a:t>
            </a:r>
          </a:p>
        </p:txBody>
      </p:sp>
    </p:spTree>
    <p:extLst>
      <p:ext uri="{BB962C8B-B14F-4D97-AF65-F5344CB8AC3E}">
        <p14:creationId xmlns:p14="http://schemas.microsoft.com/office/powerpoint/2010/main" val="179236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1183"/>
            <a:ext cx="8229600" cy="1143000"/>
          </a:xfrm>
        </p:spPr>
        <p:txBody>
          <a:bodyPr>
            <a:normAutofit fontScale="90000"/>
          </a:bodyPr>
          <a:lstStyle/>
          <a:p>
            <a:r>
              <a:rPr lang="en-CA" b="1" dirty="0"/>
              <a:t>What problem does </a:t>
            </a:r>
            <a:r>
              <a:rPr lang="en-CA" b="1" dirty="0" err="1"/>
              <a:t>Marxan</a:t>
            </a:r>
            <a:r>
              <a:rPr lang="en-CA" b="1" dirty="0"/>
              <a:t>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232215"/>
                <a:ext cx="8229600" cy="4525963"/>
              </a:xfrm>
            </p:spPr>
            <p:txBody>
              <a:bodyPr>
                <a:normAutofit fontScale="62500" lnSpcReduction="20000"/>
              </a:bodyPr>
              <a:lstStyle/>
              <a:p>
                <a:pPr marL="0" indent="0" algn="ctr">
                  <a:buNone/>
                </a:pPr>
                <a:r>
                  <a:rPr lang="en-US" sz="5100" b="1" dirty="0"/>
                  <a:t>Score of the configuration being tested</a:t>
                </a:r>
                <a:r>
                  <a:rPr lang="en-US" sz="5100" dirty="0"/>
                  <a:t> = </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sz="4000" b="1" i="1">
                          <a:latin typeface="Cambria Math"/>
                        </a:rPr>
                        <m:t>𝑪𝒐𝒔𝒕</m:t>
                      </m:r>
                    </m:oMath>
                  </m:oMathPara>
                </a14:m>
                <a:endParaRPr lang="en-CA" sz="4000" b="1" dirty="0">
                  <a:latin typeface="+mj-lt"/>
                </a:endParaRPr>
              </a:p>
              <a:p>
                <a:pPr marL="0" indent="0" algn="ctr">
                  <a:buNone/>
                </a:pPr>
                <a:r>
                  <a:rPr lang="en-US" sz="4000" b="1" dirty="0">
                    <a:latin typeface="+mj-lt"/>
                  </a:rPr>
                  <a:t>+</a:t>
                </a:r>
                <a:br>
                  <a:rPr lang="en-US" sz="4000" b="1" dirty="0">
                    <a:latin typeface="+mj-lt"/>
                  </a:rPr>
                </a:br>
                <a:r>
                  <a:rPr lang="en-US" sz="4000" b="1" dirty="0">
                    <a:latin typeface="+mj-lt"/>
                  </a:rPr>
                  <a:t> </a:t>
                </a:r>
                <a14:m>
                  <m:oMath xmlns:m="http://schemas.openxmlformats.org/officeDocument/2006/math">
                    <m:r>
                      <a:rPr lang="en-CA" sz="4000" b="1" i="1" smtClean="0">
                        <a:latin typeface="Cambria Math"/>
                      </a:rPr>
                      <m:t>𝑩𝒐𝒖𝒏𝒅𝒂𝒓𝒚</m:t>
                    </m:r>
                    <m:r>
                      <a:rPr lang="en-CA" sz="4000" b="1" i="1" smtClean="0">
                        <a:latin typeface="Cambria Math"/>
                      </a:rPr>
                      <m:t> </m:t>
                    </m:r>
                    <m:r>
                      <a:rPr lang="en-CA" sz="4000" b="1" i="1" smtClean="0">
                        <a:latin typeface="Cambria Math"/>
                      </a:rPr>
                      <m:t>𝑳𝒆𝒏𝒈𝒕𝒉</m:t>
                    </m:r>
                    <m:r>
                      <a:rPr lang="en-US" sz="4000" b="1" i="1">
                        <a:latin typeface="Cambria Math"/>
                      </a:rPr>
                      <m:t> </m:t>
                    </m:r>
                    <m:r>
                      <a:rPr lang="en-US" sz="4000" b="1" i="1">
                        <a:latin typeface="Cambria Math"/>
                      </a:rPr>
                      <m:t>𝑴𝒐𝒅𝒊𝒇𝒊𝒆𝒓</m:t>
                    </m:r>
                    <m:r>
                      <a:rPr lang="en-US" sz="4000" b="1" i="1">
                        <a:latin typeface="Cambria Math"/>
                      </a:rPr>
                      <m:t>×</m:t>
                    </m:r>
                    <m:r>
                      <a:rPr lang="en-US" sz="4000" b="1" i="1">
                        <a:latin typeface="Cambria Math"/>
                      </a:rPr>
                      <m:t>𝑩𝒐𝒖𝒏𝒅𝒂𝒓𝒚</m:t>
                    </m:r>
                    <m:r>
                      <a:rPr lang="en-US" sz="4000" b="1" i="1">
                        <a:latin typeface="Cambria Math"/>
                      </a:rPr>
                      <m:t> </m:t>
                    </m:r>
                    <m:r>
                      <a:rPr lang="en-CA" sz="4000" b="1" i="1" smtClean="0">
                        <a:latin typeface="Cambria Math"/>
                      </a:rPr>
                      <m:t>𝑪𝒐𝒔𝒕</m:t>
                    </m:r>
                    <m:r>
                      <a:rPr lang="en-CA" sz="4000" b="1" i="1" smtClean="0">
                        <a:latin typeface="Cambria Math"/>
                      </a:rPr>
                      <m:t> </m:t>
                    </m:r>
                    <m:r>
                      <a:rPr lang="en-US" sz="4000" b="1" i="1">
                        <a:latin typeface="Cambria Math"/>
                      </a:rPr>
                      <m:t>𝒐𝒇</m:t>
                    </m:r>
                    <m:r>
                      <a:rPr lang="en-US" sz="4000" b="1" i="1">
                        <a:latin typeface="Cambria Math"/>
                      </a:rPr>
                      <m:t> </m:t>
                    </m:r>
                    <m:r>
                      <a:rPr lang="en-US" sz="4000" b="1" i="1">
                        <a:latin typeface="Cambria Math"/>
                      </a:rPr>
                      <m:t>𝒕𝒉𝒆</m:t>
                    </m:r>
                    <m:r>
                      <a:rPr lang="en-US" sz="4000" b="1" i="1">
                        <a:latin typeface="Cambria Math"/>
                      </a:rPr>
                      <m:t> </m:t>
                    </m:r>
                    <m:r>
                      <a:rPr lang="en-US" sz="4000" b="1" i="1">
                        <a:latin typeface="Cambria Math"/>
                      </a:rPr>
                      <m:t>𝒓𝒆𝒔𝒆𝒓𝒗𝒆</m:t>
                    </m:r>
                    <m:r>
                      <a:rPr lang="en-US" sz="4000" b="1" i="1">
                        <a:latin typeface="Cambria Math"/>
                      </a:rPr>
                      <m:t> </m:t>
                    </m:r>
                    <m:r>
                      <a:rPr lang="en-US" sz="4000" b="1" i="1">
                        <a:latin typeface="Cambria Math"/>
                      </a:rPr>
                      <m:t>𝒔𝒚𝒔𝒕𝒆𝒎</m:t>
                    </m:r>
                  </m:oMath>
                </a14:m>
                <a:endParaRPr lang="en-CA" sz="4000" b="1" dirty="0">
                  <a:latin typeface="+mj-lt"/>
                </a:endParaRPr>
              </a:p>
              <a:p>
                <a:pPr marL="0" indent="0" algn="ctr">
                  <a:buNone/>
                </a:pPr>
                <a:br>
                  <a:rPr lang="en-CA" sz="4000" b="1" dirty="0">
                    <a:latin typeface="+mj-lt"/>
                  </a:rPr>
                </a:br>
                <a:r>
                  <a:rPr lang="en-CA" sz="4000" b="1" dirty="0">
                    <a:latin typeface="+mj-lt"/>
                  </a:rPr>
                  <a:t>+</a:t>
                </a:r>
                <a:br>
                  <a:rPr lang="en-CA" sz="4000" b="1" dirty="0">
                    <a:latin typeface="+mj-lt"/>
                  </a:rPr>
                </a:br>
                <a:endParaRPr lang="en-CA" sz="4000" b="1" dirty="0">
                  <a:latin typeface="+mj-lt"/>
                </a:endParaRPr>
              </a:p>
              <a:p>
                <a:pPr marL="0" indent="0" algn="ctr">
                  <a:buNone/>
                </a:pPr>
                <a14:m>
                  <m:oMathPara xmlns:m="http://schemas.openxmlformats.org/officeDocument/2006/math">
                    <m:oMathParaPr>
                      <m:jc m:val="centerGroup"/>
                    </m:oMathParaPr>
                    <m:oMath xmlns:m="http://schemas.openxmlformats.org/officeDocument/2006/math">
                      <m:eqArr>
                        <m:eqArrPr>
                          <m:ctrlPr>
                            <a:rPr lang="en-US" sz="4000" b="1" i="1">
                              <a:latin typeface="Cambria Math" panose="02040503050406030204" pitchFamily="18" charset="0"/>
                            </a:rPr>
                          </m:ctrlPr>
                        </m:eqArrPr>
                        <m:e>
                          <m:r>
                            <a:rPr lang="en-US" sz="4000" b="1" i="1">
                              <a:latin typeface="Cambria Math"/>
                            </a:rPr>
                            <m:t>𝑺𝒑𝒆𝒄𝒊𝒆𝒔</m:t>
                          </m:r>
                          <m:r>
                            <a:rPr lang="en-US" sz="4000" b="1" i="1">
                              <a:latin typeface="Cambria Math"/>
                            </a:rPr>
                            <m:t> </m:t>
                          </m:r>
                          <m:r>
                            <a:rPr lang="en-US" sz="4000" b="1" i="1">
                              <a:latin typeface="Cambria Math"/>
                            </a:rPr>
                            <m:t>𝑷𝒆𝒏𝒂𝒍𝒕𝒚</m:t>
                          </m:r>
                          <m:r>
                            <a:rPr lang="en-US" sz="4000" b="1" i="1">
                              <a:latin typeface="Cambria Math"/>
                            </a:rPr>
                            <m:t> </m:t>
                          </m:r>
                          <m:r>
                            <a:rPr lang="en-US" sz="4000" b="1" i="1">
                              <a:latin typeface="Cambria Math"/>
                            </a:rPr>
                            <m:t>𝑭𝒂𝒄𝒕𝒐𝒓</m:t>
                          </m:r>
                          <m:r>
                            <a:rPr lang="en-US" sz="4000" b="1" i="1">
                              <a:latin typeface="Cambria Math"/>
                            </a:rPr>
                            <m:t> × </m:t>
                          </m:r>
                        </m:e>
                        <m:e>
                          <m:r>
                            <a:rPr lang="en-US" sz="4000" b="1" i="1">
                              <a:latin typeface="Cambria Math"/>
                            </a:rPr>
                            <m:t>𝑷𝒆𝒏𝒂𝒍𝒕𝒚</m:t>
                          </m:r>
                          <m:r>
                            <a:rPr lang="en-US" sz="4000" b="1" i="1">
                              <a:latin typeface="Cambria Math"/>
                            </a:rPr>
                            <m:t> </m:t>
                          </m:r>
                          <m:r>
                            <a:rPr lang="en-US" sz="4000" b="1" i="1">
                              <a:latin typeface="Cambria Math"/>
                            </a:rPr>
                            <m:t>𝒊𝒏𝒄𝒖𝒓𝒓𝒆𝒅</m:t>
                          </m:r>
                          <m:r>
                            <a:rPr lang="en-US" sz="4000" b="1" i="1">
                              <a:latin typeface="Cambria Math"/>
                            </a:rPr>
                            <m:t> </m:t>
                          </m:r>
                          <m:r>
                            <a:rPr lang="en-US" sz="4000" b="1" i="1">
                              <a:latin typeface="Cambria Math"/>
                            </a:rPr>
                            <m:t>𝒇𝒐𝒓</m:t>
                          </m:r>
                          <m:r>
                            <a:rPr lang="en-US" sz="4000" b="1" i="1">
                              <a:latin typeface="Cambria Math"/>
                            </a:rPr>
                            <m:t> </m:t>
                          </m:r>
                          <m:r>
                            <a:rPr lang="en-US" sz="4000" b="1" i="1">
                              <a:latin typeface="Cambria Math"/>
                            </a:rPr>
                            <m:t>𝒖𝒏𝒎𝒆𝒕</m:t>
                          </m:r>
                          <m:r>
                            <a:rPr lang="en-US" sz="4000" b="1" i="1">
                              <a:latin typeface="Cambria Math"/>
                            </a:rPr>
                            <m:t> </m:t>
                          </m:r>
                          <m:r>
                            <a:rPr lang="en-US" sz="4000" b="1" i="1">
                              <a:latin typeface="Cambria Math"/>
                            </a:rPr>
                            <m:t>𝒕𝒂𝒓𝒈𝒆𝒕𝒔</m:t>
                          </m:r>
                        </m:e>
                      </m:eqArr>
                    </m:oMath>
                  </m:oMathPara>
                </a14:m>
                <a:endParaRPr lang="en-CA" b="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232215"/>
                <a:ext cx="8229600" cy="4525963"/>
              </a:xfrm>
              <a:blipFill>
                <a:blip r:embed="rId2"/>
                <a:stretch>
                  <a:fillRect t="-3634" r="-1111"/>
                </a:stretch>
              </a:blipFill>
            </p:spPr>
            <p:txBody>
              <a:bodyPr/>
              <a:lstStyle/>
              <a:p>
                <a:r>
                  <a:rPr lang="en-US">
                    <a:noFill/>
                  </a:rPr>
                  <a:t> </a:t>
                </a:r>
              </a:p>
            </p:txBody>
          </p:sp>
        </mc:Fallback>
      </mc:AlternateContent>
    </p:spTree>
    <p:extLst>
      <p:ext uri="{BB962C8B-B14F-4D97-AF65-F5344CB8AC3E}">
        <p14:creationId xmlns:p14="http://schemas.microsoft.com/office/powerpoint/2010/main" val="2570823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9" y="0"/>
            <a:ext cx="887771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9251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50" y="0"/>
            <a:ext cx="887771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224" y="363320"/>
            <a:ext cx="1891498" cy="1875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785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0"/>
            <a:ext cx="8229600" cy="1143000"/>
          </a:xfrm>
        </p:spPr>
        <p:txBody>
          <a:bodyPr/>
          <a:lstStyle/>
          <a:p>
            <a:pPr algn="l"/>
            <a:r>
              <a:rPr lang="en-CA" b="1" dirty="0"/>
              <a:t>Planning units</a:t>
            </a:r>
          </a:p>
        </p:txBody>
      </p:sp>
      <p:sp>
        <p:nvSpPr>
          <p:cNvPr id="3" name="Content Placeholder 2"/>
          <p:cNvSpPr>
            <a:spLocks noGrp="1"/>
          </p:cNvSpPr>
          <p:nvPr>
            <p:ph idx="1"/>
          </p:nvPr>
        </p:nvSpPr>
        <p:spPr/>
        <p:txBody>
          <a:bodyPr>
            <a:normAutofit fontScale="92500" lnSpcReduction="10000"/>
          </a:bodyPr>
          <a:lstStyle/>
          <a:p>
            <a:r>
              <a:rPr lang="en-CA" dirty="0"/>
              <a:t>Land base of the </a:t>
            </a:r>
            <a:br>
              <a:rPr lang="en-CA" dirty="0"/>
            </a:br>
            <a:r>
              <a:rPr lang="en-CA" dirty="0"/>
              <a:t>CDFCP: ~198,000</a:t>
            </a:r>
            <a:br>
              <a:rPr lang="en-CA" dirty="0"/>
            </a:br>
            <a:r>
              <a:rPr lang="en-CA" dirty="0"/>
              <a:t>properties</a:t>
            </a:r>
            <a:br>
              <a:rPr lang="en-CA" dirty="0"/>
            </a:br>
            <a:endParaRPr lang="en-CA" dirty="0"/>
          </a:p>
          <a:p>
            <a:r>
              <a:rPr lang="en-CA" dirty="0"/>
              <a:t>Possible solutions for a </a:t>
            </a:r>
            <a:br>
              <a:rPr lang="en-CA" dirty="0"/>
            </a:br>
            <a:r>
              <a:rPr lang="en-CA" dirty="0"/>
              <a:t>reserve system:</a:t>
            </a:r>
            <a:br>
              <a:rPr lang="en-CA" dirty="0"/>
            </a:br>
            <a:r>
              <a:rPr lang="en-CA" dirty="0"/>
              <a:t>2^198,000 &gt; atoms in the</a:t>
            </a:r>
            <a:br>
              <a:rPr lang="en-CA" dirty="0"/>
            </a:br>
            <a:r>
              <a:rPr lang="en-CA" dirty="0"/>
              <a:t>Universe</a:t>
            </a:r>
            <a:br>
              <a:rPr lang="en-CA" dirty="0"/>
            </a:br>
            <a:endParaRPr lang="en-CA" dirty="0"/>
          </a:p>
          <a:p>
            <a:r>
              <a:rPr lang="en-CA" dirty="0"/>
              <a:t>How to optimize</a:t>
            </a:r>
            <a:br>
              <a:rPr lang="en-CA" dirty="0"/>
            </a:br>
            <a:r>
              <a:rPr lang="en-CA" dirty="0"/>
              <a:t>prioritization?</a:t>
            </a:r>
            <a:br>
              <a:rPr lang="en-CA" dirty="0"/>
            </a:br>
            <a:r>
              <a:rPr lang="en-CA" dirty="0"/>
              <a:t>Simulated Annealing</a:t>
            </a:r>
          </a:p>
        </p:txBody>
      </p:sp>
      <p:pic>
        <p:nvPicPr>
          <p:cNvPr id="5122" name="Picture 2" descr="D:\Work\Committee\2013_07_meeting\Property valu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2770" y="911431"/>
            <a:ext cx="4109493" cy="531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09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5" y="0"/>
            <a:ext cx="8882742" cy="6861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70393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estes_blau">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bestes_blau" id="{C193627D-0504-4666-821A-3C69C205BF9F}" vid="{DBC307F7-D1CE-4720-A5EB-7560159897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bestes_blau</Template>
  <TotalTime>10605</TotalTime>
  <Words>1990</Words>
  <Application>Microsoft Office PowerPoint</Application>
  <PresentationFormat>On-screen Show (4:3)</PresentationFormat>
  <Paragraphs>169</Paragraphs>
  <Slides>36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Cambria Math</vt:lpstr>
      <vt:lpstr>Constantia</vt:lpstr>
      <vt:lpstr>Times New Roman</vt:lpstr>
      <vt:lpstr>Times Roman</vt:lpstr>
      <vt:lpstr>Wingdings 2</vt:lpstr>
      <vt:lpstr>bestes_blau</vt:lpstr>
      <vt:lpstr>Introduction to conservation prioritization tools</vt:lpstr>
      <vt:lpstr>How can we combine all this information in a meaningful way for conservation?</vt:lpstr>
      <vt:lpstr>Why Marxan?</vt:lpstr>
      <vt:lpstr>What can Marxan do?</vt:lpstr>
      <vt:lpstr>What problem does Marxan solve?</vt:lpstr>
      <vt:lpstr>PowerPoint Presentation</vt:lpstr>
      <vt:lpstr>PowerPoint Presentation</vt:lpstr>
      <vt:lpstr>Planning units</vt:lpstr>
      <vt:lpstr>PowerPoint Presentation</vt:lpstr>
      <vt:lpstr>PowerPoint Presentation</vt:lpstr>
      <vt:lpstr>PowerPoint Presentation</vt:lpstr>
      <vt:lpstr>PowerPoint Presentation</vt:lpstr>
      <vt:lpstr>PowerPoint Presentation</vt:lpstr>
      <vt:lpstr>PowerPoint Presentation</vt:lpstr>
      <vt:lpstr>Coastal Douglas Fir Conservation Partnership: Facilitate Consensus Decisions on Protection</vt:lpstr>
      <vt:lpstr> Current tool version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Sacramento Valley Rice Fields – TNC</vt:lpstr>
      <vt:lpstr>Reverse Auctions</vt:lpstr>
      <vt:lpstr>PowerPoint Presentation</vt:lpstr>
      <vt:lpstr>PowerPoint Presentation</vt:lpstr>
      <vt:lpstr>Current work:  Optimizing conservation of migratory species over their full annual cycle  in the Western Hemisphere </vt:lpstr>
      <vt:lpstr>PowerPoint Presentation</vt:lpstr>
      <vt:lpstr>PowerPoint Presentation</vt:lpstr>
      <vt:lpstr>PowerPoint Presentation</vt:lpstr>
      <vt:lpstr>PowerPoint Presentation</vt:lpstr>
      <vt:lpstr>                 prioritizr</vt:lpstr>
      <vt:lpstr>Under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predictive avian occurrence maps for maximizing the efficiency of conservation planning</dc:title>
  <dc:creator>Richard Schuster</dc:creator>
  <cp:lastModifiedBy>richard</cp:lastModifiedBy>
  <cp:revision>1982</cp:revision>
  <dcterms:created xsi:type="dcterms:W3CDTF">2006-08-16T00:00:00Z</dcterms:created>
  <dcterms:modified xsi:type="dcterms:W3CDTF">2018-03-22T14:05:10Z</dcterms:modified>
</cp:coreProperties>
</file>